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1.xml" ContentType="application/vnd.openxmlformats-officedocument.drawingml.chart+xml"/>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125623"/>
          <c:y val="0.0826745"/>
          <c:w val="0.874377"/>
          <c:h val="0.792217"/>
        </c:manualLayout>
      </c:layout>
      <c:barChart>
        <c:barDir val="col"/>
        <c:grouping val="clustered"/>
        <c:varyColors val="0"/>
        <c:ser>
          <c:idx val="1"/>
          <c:order val="0"/>
          <c:tx>
            <c:strRef>
              <c:f>Sheet1!$A$3</c:f>
              <c:strCache>
                <c:pt idx="0">
                  <c:v>区域 2</c:v>
                </c:pt>
              </c:strCache>
            </c:strRef>
          </c:tx>
          <c:spPr>
            <a:gradFill flip="none" rotWithShape="1">
              <a:gsLst>
                <a:gs pos="0">
                  <a:srgbClr val="4FC7D3">
                    <a:alpha val="90000"/>
                  </a:srgbClr>
                </a:gs>
                <a:gs pos="100000">
                  <a:srgbClr val="3F9DA4">
                    <a:alpha val="90000"/>
                  </a:srgbClr>
                </a:gs>
              </a:gsLst>
              <a:lin ang="5400000" scaled="0"/>
            </a:gradFill>
            <a:ln w="12700" cap="flat">
              <a:noFill/>
              <a:miter lim="400000"/>
            </a:ln>
            <a:effectLst/>
          </c:spPr>
          <c:invertIfNegative val="0"/>
          <c:dLbls>
            <c:numFmt formatCode="#,##0" sourceLinked="0"/>
            <c:txPr>
              <a:bodyPr/>
              <a:lstStyle/>
              <a:p>
                <a:pPr lvl="0">
                  <a:defRPr b="0" i="0" strike="noStrike" sz="2800" u="none">
                    <a:solidFill>
                      <a:srgbClr val="FFFFFF"/>
                    </a:solidFill>
                    <a:effectLst>
                      <a:outerShdw sx="100000" sy="100000" kx="0" ky="0" algn="b" rotWithShape="0" blurRad="0" dist="38100" dir="2700000">
                        <a:srgbClr val="000000"/>
                      </a:outerShdw>
                    </a:effectLst>
                    <a:latin typeface="Helvetica Light"/>
                  </a:defRPr>
                </a:pPr>
                <a:r>
                  <a:rPr b="0" i="0" strike="noStrike" sz="2800" u="none">
                    <a:solidFill>
                      <a:srgbClr val="FFFFFF"/>
                    </a:solidFill>
                    <a:effectLst>
                      <a:outerShdw sx="100000" sy="100000" kx="0" ky="0" algn="b" rotWithShape="0" blurRad="0" dist="38100" dir="2700000">
                        <a:srgbClr val="000000"/>
                      </a:outerShdw>
                    </a:effectLst>
                    <a:latin typeface="Helvetica Light"/>
                  </a:rPr>
                  <a:t/>
                </a:r>
              </a:p>
            </c:txPr>
            <c:dLblPos val="inEnd"/>
            <c:showLegendKey val="0"/>
            <c:showVal val="0"/>
            <c:showCatName val="0"/>
            <c:showSerName val="0"/>
            <c:showPercent val="0"/>
            <c:showBubbleSize val="0"/>
            <c:showLeaderLines val="0"/>
          </c:dLbls>
          <c:cat>
            <c:strRef>
              <c:f>Sheet1!$B$1:$H$1</c:f>
              <c:strCache>
                <c:ptCount val="7"/>
                <c:pt idx="0">
                  <c:v>2004</c:v>
                </c:pt>
                <c:pt idx="1">
                  <c:v>2005</c:v>
                </c:pt>
                <c:pt idx="2">
                  <c:v>2006</c:v>
                </c:pt>
                <c:pt idx="3">
                  <c:v>2007</c:v>
                </c:pt>
                <c:pt idx="4">
                  <c:v>2008</c:v>
                </c:pt>
                <c:pt idx="5">
                  <c:v>2009</c:v>
                </c:pt>
                <c:pt idx="6">
                  <c:v>2010</c:v>
                </c:pt>
              </c:strCache>
            </c:strRef>
          </c:cat>
          <c:val>
            <c:numRef>
              <c:f>Sheet1!$B$3:$H$3</c:f>
              <c:numCache>
                <c:ptCount val="7"/>
                <c:pt idx="0">
                  <c:v>3.000000</c:v>
                </c:pt>
                <c:pt idx="1">
                  <c:v>8.000000</c:v>
                </c:pt>
                <c:pt idx="2">
                  <c:v>33.000000</c:v>
                </c:pt>
                <c:pt idx="3">
                  <c:v>66.000000</c:v>
                </c:pt>
                <c:pt idx="4">
                  <c:v>110.000000</c:v>
                </c:pt>
                <c:pt idx="5">
                  <c:v>250.000000</c:v>
                </c:pt>
                <c:pt idx="6">
                  <c:v>550.000000</c:v>
                </c:pt>
              </c:numCache>
            </c:numRef>
          </c:val>
        </c:ser>
        <c:gapWidth val="40"/>
        <c:overlap val="-10"/>
        <c:axId val="0"/>
        <c:axId val="1"/>
      </c:barChart>
      <c:lineChart>
        <c:grouping val="standard"/>
        <c:varyColors val="0"/>
        <c:ser>
          <c:idx val="0"/>
          <c:order val="1"/>
          <c:tx>
            <c:strRef>
              <c:f>Sheet1!$A$2</c:f>
              <c:strCache>
                <c:pt idx="0">
                  <c:v>区域 1</c:v>
                </c:pt>
              </c:strCache>
            </c:strRef>
          </c:tx>
          <c:spPr>
            <a:noFill/>
            <a:ln w="76200" cap="flat">
              <a:solidFill>
                <a:srgbClr val="0065C1">
                  <a:alpha val="90000"/>
                </a:srgbClr>
              </a:solidFill>
              <a:prstDash val="solid"/>
              <a:miter lim="400000"/>
            </a:ln>
            <a:effectLst/>
          </c:spPr>
          <c:marker>
            <c:symbol val="circle"/>
            <c:size val="14"/>
            <c:spPr>
              <a:noFill/>
              <a:ln w="76200" cap="flat">
                <a:solidFill>
                  <a:srgbClr val="0065C1">
                    <a:alpha val="90000"/>
                  </a:srgbClr>
                </a:solidFill>
                <a:prstDash val="solid"/>
                <a:miter lim="400000"/>
              </a:ln>
              <a:effectLst/>
            </c:spPr>
          </c:marker>
          <c:dLbls>
            <c:numFmt formatCode="#,##0" sourceLinked="0"/>
            <c:txPr>
              <a:bodyPr/>
              <a:lstStyle/>
              <a:p>
                <a:pPr lvl="0">
                  <a:defRPr b="0" i="0" strike="noStrike" sz="2800" u="none">
                    <a:solidFill>
                      <a:srgbClr val="FFFFFF"/>
                    </a:solidFill>
                    <a:effectLst>
                      <a:outerShdw sx="100000" sy="100000" kx="0" ky="0" algn="b" rotWithShape="0" blurRad="0" dist="38100" dir="2700000">
                        <a:srgbClr val="000000"/>
                      </a:outerShdw>
                    </a:effectLst>
                    <a:latin typeface="Helvetica Light"/>
                  </a:defRPr>
                </a:pPr>
                <a:r>
                  <a:rPr b="0" i="0" strike="noStrike" sz="2800" u="none">
                    <a:solidFill>
                      <a:srgbClr val="FFFFFF"/>
                    </a:solidFill>
                    <a:effectLst>
                      <a:outerShdw sx="100000" sy="100000" kx="0" ky="0" algn="b" rotWithShape="0" blurRad="0" dist="38100" dir="2700000">
                        <a:srgbClr val="000000"/>
                      </a:outerShdw>
                    </a:effectLst>
                    <a:latin typeface="Helvetica Light"/>
                  </a:rPr>
                  <a:t/>
                </a:r>
              </a:p>
            </c:txPr>
            <c:dLblPos val="b"/>
            <c:showLegendKey val="0"/>
            <c:showVal val="0"/>
            <c:showCatName val="0"/>
            <c:showSerName val="0"/>
            <c:showPercent val="0"/>
            <c:showBubbleSize val="0"/>
            <c:showLeaderLines val="0"/>
          </c:dLbls>
          <c:cat>
            <c:strRef>
              <c:f>Sheet1!$B$1:$H$1</c:f>
              <c:strCache>
                <c:ptCount val="7"/>
                <c:pt idx="0">
                  <c:v>2004</c:v>
                </c:pt>
                <c:pt idx="1">
                  <c:v>2005</c:v>
                </c:pt>
                <c:pt idx="2">
                  <c:v>2006</c:v>
                </c:pt>
                <c:pt idx="3">
                  <c:v>2007</c:v>
                </c:pt>
                <c:pt idx="4">
                  <c:v>2008</c:v>
                </c:pt>
                <c:pt idx="5">
                  <c:v>2009</c:v>
                </c:pt>
                <c:pt idx="6">
                  <c:v>2010</c:v>
                </c:pt>
              </c:strCache>
            </c:strRef>
          </c:cat>
          <c:val>
            <c:numRef>
              <c:f>Sheet1!$B$2:$H$2</c:f>
              <c:numCache>
                <c:ptCount val="7"/>
                <c:pt idx="0">
                  <c:v>3.000000</c:v>
                </c:pt>
                <c:pt idx="1">
                  <c:v>8.000000</c:v>
                </c:pt>
                <c:pt idx="2">
                  <c:v>33.000000</c:v>
                </c:pt>
                <c:pt idx="3">
                  <c:v>66.000000</c:v>
                </c:pt>
                <c:pt idx="4">
                  <c:v>110.000000</c:v>
                </c:pt>
                <c:pt idx="5">
                  <c:v>250.000000</c:v>
                </c:pt>
                <c:pt idx="6">
                  <c:v>550.000000</c:v>
                </c:pt>
              </c:numCache>
            </c:numRef>
          </c:val>
          <c:smooth val="0"/>
        </c:ser>
        <c:marker val="1"/>
        <c:axId val="0"/>
        <c:axId val="1"/>
      </c:lineChart>
      <c:catAx>
        <c:axId val="0"/>
        <c:scaling>
          <c:orientation val="minMax"/>
        </c:scaling>
        <c:delete val="0"/>
        <c:axPos val="b"/>
        <c:numFmt formatCode="General" sourceLinked="0"/>
        <c:majorTickMark val="none"/>
        <c:minorTickMark val="none"/>
        <c:tickLblPos val="low"/>
        <c:spPr>
          <a:ln w="12700" cap="flat">
            <a:solidFill>
              <a:srgbClr val="8A8B8A"/>
            </a:solidFill>
            <a:prstDash val="solid"/>
            <a:miter lim="400000"/>
          </a:ln>
        </c:spPr>
        <c:txPr>
          <a:bodyPr rot="0"/>
          <a:lstStyle/>
          <a:p>
            <a:pPr lvl="0">
              <a:defRPr b="0" i="0" strike="noStrike" sz="2400" u="none">
                <a:solidFill>
                  <a:srgbClr val="FFFFFF"/>
                </a:solidFill>
                <a:effectLst/>
                <a:latin typeface="Helvetica Light"/>
              </a:defRPr>
            </a:pPr>
          </a:p>
        </c:txPr>
        <c:crossAx val="1"/>
        <c:crosses val="autoZero"/>
        <c:auto val="1"/>
        <c:lblAlgn val="ctr"/>
        <c:noMultiLvlLbl val="1"/>
      </c:catAx>
      <c:valAx>
        <c:axId val="1"/>
        <c:scaling>
          <c:orientation val="minMax"/>
        </c:scaling>
        <c:delete val="0"/>
        <c:axPos val="l"/>
        <c:majorGridlines>
          <c:spPr>
            <a:ln w="12700" cap="flat">
              <a:solidFill>
                <a:srgbClr val="929292"/>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b="0" i="0" strike="noStrike" sz="2400" u="none">
                <a:solidFill>
                  <a:srgbClr val="FFFFFF"/>
                </a:solidFill>
                <a:effectLst/>
                <a:latin typeface="Helvetica Light"/>
              </a:defRPr>
            </a:pPr>
          </a:p>
        </c:txPr>
        <c:crossAx val="0"/>
        <c:crosses val="autoZero"/>
        <c:crossBetween val="between"/>
        <c:majorUnit val="150"/>
        <c:minorUnit val="7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标题与副标题">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标题文本</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正文级别 1</a:t>
            </a:r>
            <a:endParaRPr sz="3200">
              <a:solidFill>
                <a:srgbClr val="FFFFFF"/>
              </a:solidFill>
            </a:endParaRPr>
          </a:p>
          <a:p>
            <a:pPr lvl="1">
              <a:defRPr sz="1800">
                <a:solidFill>
                  <a:srgbClr val="000000"/>
                </a:solidFill>
              </a:defRPr>
            </a:pPr>
            <a:r>
              <a:rPr sz="3200">
                <a:solidFill>
                  <a:srgbClr val="FFFFFF"/>
                </a:solidFill>
              </a:rPr>
              <a:t>正文级别 2</a:t>
            </a:r>
            <a:endParaRPr sz="3200">
              <a:solidFill>
                <a:srgbClr val="FFFFFF"/>
              </a:solidFill>
            </a:endParaRPr>
          </a:p>
          <a:p>
            <a:pPr lvl="2">
              <a:defRPr sz="1800">
                <a:solidFill>
                  <a:srgbClr val="000000"/>
                </a:solidFill>
              </a:defRPr>
            </a:pPr>
            <a:r>
              <a:rPr sz="3200">
                <a:solidFill>
                  <a:srgbClr val="FFFFFF"/>
                </a:solidFill>
              </a:rPr>
              <a:t>正文级别 3</a:t>
            </a:r>
            <a:endParaRPr sz="3200">
              <a:solidFill>
                <a:srgbClr val="FFFFFF"/>
              </a:solidFill>
            </a:endParaRPr>
          </a:p>
          <a:p>
            <a:pPr lvl="3">
              <a:defRPr sz="1800">
                <a:solidFill>
                  <a:srgbClr val="000000"/>
                </a:solidFill>
              </a:defRPr>
            </a:pPr>
            <a:r>
              <a:rPr sz="3200">
                <a:solidFill>
                  <a:srgbClr val="FFFFFF"/>
                </a:solidFill>
              </a:rPr>
              <a:t>正文级别 4</a:t>
            </a:r>
            <a:endParaRPr sz="3200">
              <a:solidFill>
                <a:srgbClr val="FFFFFF"/>
              </a:solidFill>
            </a:endParaRPr>
          </a:p>
          <a:p>
            <a:pPr lvl="4">
              <a:defRPr sz="1800">
                <a:solidFill>
                  <a:srgbClr val="000000"/>
                </a:solidFill>
              </a:defRPr>
            </a:pPr>
            <a:r>
              <a:rPr sz="3200">
                <a:solidFill>
                  <a:srgbClr val="FFFFFF"/>
                </a:solidFill>
              </a:rPr>
              <a:t>正文级别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文">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照片">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照片 - 水平">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标题文本</a:t>
            </a:r>
          </a:p>
        </p:txBody>
      </p:sp>
      <p:sp>
        <p:nvSpPr>
          <p:cNvPr id="9" name="Shape 9"/>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正文级别 1</a:t>
            </a:r>
            <a:endParaRPr sz="3200">
              <a:solidFill>
                <a:srgbClr val="FFFFFF"/>
              </a:solidFill>
            </a:endParaRPr>
          </a:p>
          <a:p>
            <a:pPr lvl="1">
              <a:defRPr sz="1800">
                <a:solidFill>
                  <a:srgbClr val="000000"/>
                </a:solidFill>
              </a:defRPr>
            </a:pPr>
            <a:r>
              <a:rPr sz="3200">
                <a:solidFill>
                  <a:srgbClr val="FFFFFF"/>
                </a:solidFill>
              </a:rPr>
              <a:t>正文级别 2</a:t>
            </a:r>
            <a:endParaRPr sz="3200">
              <a:solidFill>
                <a:srgbClr val="FFFFFF"/>
              </a:solidFill>
            </a:endParaRPr>
          </a:p>
          <a:p>
            <a:pPr lvl="2">
              <a:defRPr sz="1800">
                <a:solidFill>
                  <a:srgbClr val="000000"/>
                </a:solidFill>
              </a:defRPr>
            </a:pPr>
            <a:r>
              <a:rPr sz="3200">
                <a:solidFill>
                  <a:srgbClr val="FFFFFF"/>
                </a:solidFill>
              </a:rPr>
              <a:t>正文级别 3</a:t>
            </a:r>
            <a:endParaRPr sz="3200">
              <a:solidFill>
                <a:srgbClr val="FFFFFF"/>
              </a:solidFill>
            </a:endParaRPr>
          </a:p>
          <a:p>
            <a:pPr lvl="3">
              <a:defRPr sz="1800">
                <a:solidFill>
                  <a:srgbClr val="000000"/>
                </a:solidFill>
              </a:defRPr>
            </a:pPr>
            <a:r>
              <a:rPr sz="3200">
                <a:solidFill>
                  <a:srgbClr val="FFFFFF"/>
                </a:solidFill>
              </a:rPr>
              <a:t>正文级别 4</a:t>
            </a:r>
            <a:endParaRPr sz="3200">
              <a:solidFill>
                <a:srgbClr val="FFFFFF"/>
              </a:solidFill>
            </a:endParaRPr>
          </a:p>
          <a:p>
            <a:pPr lvl="4">
              <a:defRPr sz="1800">
                <a:solidFill>
                  <a:srgbClr val="000000"/>
                </a:solidFill>
              </a:defRPr>
            </a:pPr>
            <a:r>
              <a:rPr sz="3200">
                <a:solidFill>
                  <a:srgbClr val="FFFFFF"/>
                </a:solidFill>
              </a:rPr>
              <a:t>正文级别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标题 - 居中">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标题文本</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照片 - 垂直">
    <p:spTree>
      <p:nvGrpSpPr>
        <p:cNvPr id="1" name=""/>
        <p:cNvGrpSpPr/>
        <p:nvPr/>
      </p:nvGrpSpPr>
      <p:grpSpPr>
        <a:xfrm>
          <a:off x="0" y="0"/>
          <a:ext cx="0" cy="0"/>
          <a:chOff x="0" y="0"/>
          <a:chExt cx="0" cy="0"/>
        </a:xfrm>
      </p:grpSpPr>
      <p:sp>
        <p:nvSpPr>
          <p:cNvPr id="13" name="Shape 13"/>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标题文本</a:t>
            </a:r>
          </a:p>
        </p:txBody>
      </p:sp>
      <p:sp>
        <p:nvSpPr>
          <p:cNvPr id="14" name="Shape 14"/>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正文级别 1</a:t>
            </a:r>
            <a:endParaRPr sz="3200">
              <a:solidFill>
                <a:srgbClr val="FFFFFF"/>
              </a:solidFill>
            </a:endParaRPr>
          </a:p>
          <a:p>
            <a:pPr lvl="1">
              <a:defRPr sz="1800">
                <a:solidFill>
                  <a:srgbClr val="000000"/>
                </a:solidFill>
              </a:defRPr>
            </a:pPr>
            <a:r>
              <a:rPr sz="3200">
                <a:solidFill>
                  <a:srgbClr val="FFFFFF"/>
                </a:solidFill>
              </a:rPr>
              <a:t>正文级别 2</a:t>
            </a:r>
            <a:endParaRPr sz="3200">
              <a:solidFill>
                <a:srgbClr val="FFFFFF"/>
              </a:solidFill>
            </a:endParaRPr>
          </a:p>
          <a:p>
            <a:pPr lvl="2">
              <a:defRPr sz="1800">
                <a:solidFill>
                  <a:srgbClr val="000000"/>
                </a:solidFill>
              </a:defRPr>
            </a:pPr>
            <a:r>
              <a:rPr sz="3200">
                <a:solidFill>
                  <a:srgbClr val="FFFFFF"/>
                </a:solidFill>
              </a:rPr>
              <a:t>正文级别 3</a:t>
            </a:r>
            <a:endParaRPr sz="3200">
              <a:solidFill>
                <a:srgbClr val="FFFFFF"/>
              </a:solidFill>
            </a:endParaRPr>
          </a:p>
          <a:p>
            <a:pPr lvl="3">
              <a:defRPr sz="1800">
                <a:solidFill>
                  <a:srgbClr val="000000"/>
                </a:solidFill>
              </a:defRPr>
            </a:pPr>
            <a:r>
              <a:rPr sz="3200">
                <a:solidFill>
                  <a:srgbClr val="FFFFFF"/>
                </a:solidFill>
              </a:rPr>
              <a:t>正文级别 4</a:t>
            </a:r>
            <a:endParaRPr sz="3200">
              <a:solidFill>
                <a:srgbClr val="FFFFFF"/>
              </a:solidFill>
            </a:endParaRPr>
          </a:p>
          <a:p>
            <a:pPr lvl="4">
              <a:defRPr sz="1800">
                <a:solidFill>
                  <a:srgbClr val="000000"/>
                </a:solidFill>
              </a:defRPr>
            </a:pPr>
            <a:r>
              <a:rPr sz="3200">
                <a:solidFill>
                  <a:srgbClr val="FFFFFF"/>
                </a:solidFill>
              </a:rPr>
              <a:t>正文级别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标题 - 顶部对齐">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标题文本</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标题与项目符号">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标题文本</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正文级别 1</a:t>
            </a:r>
            <a:endParaRPr sz="3800">
              <a:solidFill>
                <a:srgbClr val="FFFFFF"/>
              </a:solidFill>
            </a:endParaRPr>
          </a:p>
          <a:p>
            <a:pPr lvl="1">
              <a:defRPr sz="1800">
                <a:solidFill>
                  <a:srgbClr val="000000"/>
                </a:solidFill>
              </a:defRPr>
            </a:pPr>
            <a:r>
              <a:rPr sz="3800">
                <a:solidFill>
                  <a:srgbClr val="FFFFFF"/>
                </a:solidFill>
              </a:rPr>
              <a:t>正文级别 2</a:t>
            </a:r>
            <a:endParaRPr sz="3800">
              <a:solidFill>
                <a:srgbClr val="FFFFFF"/>
              </a:solidFill>
            </a:endParaRPr>
          </a:p>
          <a:p>
            <a:pPr lvl="2">
              <a:defRPr sz="1800">
                <a:solidFill>
                  <a:srgbClr val="000000"/>
                </a:solidFill>
              </a:defRPr>
            </a:pPr>
            <a:r>
              <a:rPr sz="3800">
                <a:solidFill>
                  <a:srgbClr val="FFFFFF"/>
                </a:solidFill>
              </a:rPr>
              <a:t>正文级别 3</a:t>
            </a:r>
            <a:endParaRPr sz="3800">
              <a:solidFill>
                <a:srgbClr val="FFFFFF"/>
              </a:solidFill>
            </a:endParaRPr>
          </a:p>
          <a:p>
            <a:pPr lvl="3">
              <a:defRPr sz="1800">
                <a:solidFill>
                  <a:srgbClr val="000000"/>
                </a:solidFill>
              </a:defRPr>
            </a:pPr>
            <a:r>
              <a:rPr sz="3800">
                <a:solidFill>
                  <a:srgbClr val="FFFFFF"/>
                </a:solidFill>
              </a:rPr>
              <a:t>正文级别 4</a:t>
            </a:r>
            <a:endParaRPr sz="3800">
              <a:solidFill>
                <a:srgbClr val="FFFFFF"/>
              </a:solidFill>
            </a:endParaRPr>
          </a:p>
          <a:p>
            <a:pPr lvl="4">
              <a:defRPr sz="1800">
                <a:solidFill>
                  <a:srgbClr val="000000"/>
                </a:solidFill>
              </a:defRPr>
            </a:pPr>
            <a:r>
              <a:rPr sz="3800">
                <a:solidFill>
                  <a:srgbClr val="FFFFFF"/>
                </a:solidFill>
              </a:rPr>
              <a:t>正文级别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标题、项目符号与照片">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标题文本</a:t>
            </a:r>
          </a:p>
        </p:txBody>
      </p:sp>
      <p:sp>
        <p:nvSpPr>
          <p:cNvPr id="22" name="Shape 22"/>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正文级别 1</a:t>
            </a:r>
            <a:endParaRPr sz="2800">
              <a:solidFill>
                <a:srgbClr val="FFFFFF"/>
              </a:solidFill>
            </a:endParaRPr>
          </a:p>
          <a:p>
            <a:pPr lvl="1">
              <a:defRPr sz="1800">
                <a:solidFill>
                  <a:srgbClr val="000000"/>
                </a:solidFill>
              </a:defRPr>
            </a:pPr>
            <a:r>
              <a:rPr sz="2800">
                <a:solidFill>
                  <a:srgbClr val="FFFFFF"/>
                </a:solidFill>
              </a:rPr>
              <a:t>正文级别 2</a:t>
            </a:r>
            <a:endParaRPr sz="2800">
              <a:solidFill>
                <a:srgbClr val="FFFFFF"/>
              </a:solidFill>
            </a:endParaRPr>
          </a:p>
          <a:p>
            <a:pPr lvl="2">
              <a:defRPr sz="1800">
                <a:solidFill>
                  <a:srgbClr val="000000"/>
                </a:solidFill>
              </a:defRPr>
            </a:pPr>
            <a:r>
              <a:rPr sz="2800">
                <a:solidFill>
                  <a:srgbClr val="FFFFFF"/>
                </a:solidFill>
              </a:rPr>
              <a:t>正文级别 3</a:t>
            </a:r>
            <a:endParaRPr sz="2800">
              <a:solidFill>
                <a:srgbClr val="FFFFFF"/>
              </a:solidFill>
            </a:endParaRPr>
          </a:p>
          <a:p>
            <a:pPr lvl="3">
              <a:defRPr sz="1800">
                <a:solidFill>
                  <a:srgbClr val="000000"/>
                </a:solidFill>
              </a:defRPr>
            </a:pPr>
            <a:r>
              <a:rPr sz="2800">
                <a:solidFill>
                  <a:srgbClr val="FFFFFF"/>
                </a:solidFill>
              </a:rPr>
              <a:t>正文级别 4</a:t>
            </a:r>
            <a:endParaRPr sz="2800">
              <a:solidFill>
                <a:srgbClr val="FFFFFF"/>
              </a:solidFill>
            </a:endParaRPr>
          </a:p>
          <a:p>
            <a:pPr lvl="4">
              <a:defRPr sz="1800">
                <a:solidFill>
                  <a:srgbClr val="000000"/>
                </a:solidFill>
              </a:defRPr>
            </a:pPr>
            <a:r>
              <a:rPr sz="2800">
                <a:solidFill>
                  <a:srgbClr val="FFFFFF"/>
                </a:solidFill>
              </a:rPr>
              <a:t>正文级别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项目符号">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正文级别 1</a:t>
            </a:r>
            <a:endParaRPr sz="3800">
              <a:solidFill>
                <a:srgbClr val="FFFFFF"/>
              </a:solidFill>
            </a:endParaRPr>
          </a:p>
          <a:p>
            <a:pPr lvl="1">
              <a:defRPr sz="1800">
                <a:solidFill>
                  <a:srgbClr val="000000"/>
                </a:solidFill>
              </a:defRPr>
            </a:pPr>
            <a:r>
              <a:rPr sz="3800">
                <a:solidFill>
                  <a:srgbClr val="FFFFFF"/>
                </a:solidFill>
              </a:rPr>
              <a:t>正文级别 2</a:t>
            </a:r>
            <a:endParaRPr sz="3800">
              <a:solidFill>
                <a:srgbClr val="FFFFFF"/>
              </a:solidFill>
            </a:endParaRPr>
          </a:p>
          <a:p>
            <a:pPr lvl="2">
              <a:defRPr sz="1800">
                <a:solidFill>
                  <a:srgbClr val="000000"/>
                </a:solidFill>
              </a:defRPr>
            </a:pPr>
            <a:r>
              <a:rPr sz="3800">
                <a:solidFill>
                  <a:srgbClr val="FFFFFF"/>
                </a:solidFill>
              </a:rPr>
              <a:t>正文级别 3</a:t>
            </a:r>
            <a:endParaRPr sz="3800">
              <a:solidFill>
                <a:srgbClr val="FFFFFF"/>
              </a:solidFill>
            </a:endParaRPr>
          </a:p>
          <a:p>
            <a:pPr lvl="3">
              <a:defRPr sz="1800">
                <a:solidFill>
                  <a:srgbClr val="000000"/>
                </a:solidFill>
              </a:defRPr>
            </a:pPr>
            <a:r>
              <a:rPr sz="3800">
                <a:solidFill>
                  <a:srgbClr val="FFFFFF"/>
                </a:solidFill>
              </a:rPr>
              <a:t>正文级别 4</a:t>
            </a:r>
            <a:endParaRPr sz="3800">
              <a:solidFill>
                <a:srgbClr val="FFFFFF"/>
              </a:solidFill>
            </a:endParaRPr>
          </a:p>
          <a:p>
            <a:pPr lvl="4">
              <a:defRPr sz="1800">
                <a:solidFill>
                  <a:srgbClr val="000000"/>
                </a:solidFill>
              </a:defRPr>
            </a:pPr>
            <a:r>
              <a:rPr sz="3800">
                <a:solidFill>
                  <a:srgbClr val="FFFFFF"/>
                </a:solidFill>
              </a:rPr>
              <a:t>正文级别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照片 - 3 联">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标题文本</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正文级别 1</a:t>
            </a:r>
            <a:endParaRPr sz="3800">
              <a:solidFill>
                <a:srgbClr val="FFFFFF"/>
              </a:solidFill>
            </a:endParaRPr>
          </a:p>
          <a:p>
            <a:pPr lvl="1">
              <a:defRPr sz="1800">
                <a:solidFill>
                  <a:srgbClr val="000000"/>
                </a:solidFill>
              </a:defRPr>
            </a:pPr>
            <a:r>
              <a:rPr sz="3800">
                <a:solidFill>
                  <a:srgbClr val="FFFFFF"/>
                </a:solidFill>
              </a:rPr>
              <a:t>正文级别 2</a:t>
            </a:r>
            <a:endParaRPr sz="3800">
              <a:solidFill>
                <a:srgbClr val="FFFFFF"/>
              </a:solidFill>
            </a:endParaRPr>
          </a:p>
          <a:p>
            <a:pPr lvl="2">
              <a:defRPr sz="1800">
                <a:solidFill>
                  <a:srgbClr val="000000"/>
                </a:solidFill>
              </a:defRPr>
            </a:pPr>
            <a:r>
              <a:rPr sz="3800">
                <a:solidFill>
                  <a:srgbClr val="FFFFFF"/>
                </a:solidFill>
              </a:rPr>
              <a:t>正文级别 3</a:t>
            </a:r>
            <a:endParaRPr sz="3800">
              <a:solidFill>
                <a:srgbClr val="FFFFFF"/>
              </a:solidFill>
            </a:endParaRPr>
          </a:p>
          <a:p>
            <a:pPr lvl="3">
              <a:defRPr sz="1800">
                <a:solidFill>
                  <a:srgbClr val="000000"/>
                </a:solidFill>
              </a:defRPr>
            </a:pPr>
            <a:r>
              <a:rPr sz="3800">
                <a:solidFill>
                  <a:srgbClr val="FFFFFF"/>
                </a:solidFill>
              </a:rPr>
              <a:t>正文级别 4</a:t>
            </a:r>
            <a:endParaRPr sz="3800">
              <a:solidFill>
                <a:srgbClr val="FFFFFF"/>
              </a:solidFill>
            </a:endParaRPr>
          </a:p>
          <a:p>
            <a:pPr lvl="4">
              <a:defRPr sz="1800">
                <a:solidFill>
                  <a:srgbClr val="000000"/>
                </a:solidFill>
              </a:defRPr>
            </a:pPr>
            <a:r>
              <a:rPr sz="3800">
                <a:solidFill>
                  <a:srgbClr val="FFFFFF"/>
                </a:solidFill>
              </a:rPr>
              <a:t>正文级别 5</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hyperlink" Target="http://taobao.com"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gif"/><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 Id="rId3" Type="http://schemas.openxmlformats.org/officeDocument/2006/relationships/image" Target="../media/image1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tmall.com" TargetMode="External"/><Relationship Id="rId3" Type="http://schemas.openxmlformats.org/officeDocument/2006/relationships/image" Target="../media/image1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rot="9245">
            <a:off x="1270000" y="1516475"/>
            <a:ext cx="10464800" cy="3302001"/>
          </a:xfrm>
          <a:prstGeom prst="rect">
            <a:avLst/>
          </a:prstGeom>
        </p:spPr>
        <p:txBody>
          <a:bodyPr/>
          <a:lstStyle/>
          <a:p>
            <a:pPr lvl="0">
              <a:defRPr sz="1800">
                <a:solidFill>
                  <a:srgbClr val="000000"/>
                </a:solidFill>
              </a:defRPr>
            </a:pPr>
            <a:r>
              <a:rPr sz="8000">
                <a:solidFill>
                  <a:srgbClr val="FFFFFF"/>
                </a:solidFill>
              </a:rPr>
              <a:t>The story behind Taobao</a:t>
            </a:r>
          </a:p>
        </p:txBody>
      </p:sp>
      <p:sp>
        <p:nvSpPr>
          <p:cNvPr id="33" name="Shape 33"/>
          <p:cNvSpPr/>
          <p:nvPr>
            <p:ph type="body" idx="1"/>
          </p:nvPr>
        </p:nvSpPr>
        <p:spPr>
          <a:prstGeom prst="rect">
            <a:avLst/>
          </a:prstGeom>
        </p:spPr>
        <p:txBody>
          <a:bodyPr/>
          <a:lstStyle/>
          <a:p>
            <a:pPr lvl="0">
              <a:defRPr sz="1800">
                <a:solidFill>
                  <a:srgbClr val="000000"/>
                </a:solidFill>
              </a:defRPr>
            </a:pPr>
            <a:r>
              <a:rPr sz="3200">
                <a:solidFill>
                  <a:srgbClr val="FFFFFF"/>
                </a:solidFill>
              </a:rPr>
              <a:t>Ding Na   Sihan,   Kenji</a:t>
            </a:r>
          </a:p>
        </p:txBody>
      </p:sp>
      <p:pic>
        <p:nvPicPr>
          <p:cNvPr id="34" name="IMG_0416.jpeg"/>
          <p:cNvPicPr/>
          <p:nvPr/>
        </p:nvPicPr>
        <p:blipFill>
          <a:blip r:embed="rId2">
            <a:extLst/>
          </a:blip>
          <a:stretch>
            <a:fillRect/>
          </a:stretch>
        </p:blipFill>
        <p:spPr>
          <a:xfrm>
            <a:off x="4509422" y="5762263"/>
            <a:ext cx="3422517" cy="3422517"/>
          </a:xfrm>
          <a:prstGeom prst="rect">
            <a:avLst/>
          </a:prstGeom>
          <a:ln w="12700">
            <a:miter lim="400000"/>
          </a:ln>
        </p:spPr>
      </p:pic>
      <p:pic>
        <p:nvPicPr>
          <p:cNvPr id="35" name="IMG_0301.jpeg"/>
          <p:cNvPicPr/>
          <p:nvPr/>
        </p:nvPicPr>
        <p:blipFill>
          <a:blip r:embed="rId3">
            <a:extLst/>
          </a:blip>
          <a:stretch>
            <a:fillRect/>
          </a:stretch>
        </p:blipFill>
        <p:spPr>
          <a:xfrm>
            <a:off x="8362132" y="5767973"/>
            <a:ext cx="3411096" cy="3411096"/>
          </a:xfrm>
          <a:prstGeom prst="rect">
            <a:avLst/>
          </a:prstGeom>
          <a:ln w="12700">
            <a:miter lim="400000"/>
          </a:ln>
        </p:spPr>
      </p:pic>
      <p:pic>
        <p:nvPicPr>
          <p:cNvPr id="36" name="IMG_0420.jpeg"/>
          <p:cNvPicPr/>
          <p:nvPr/>
        </p:nvPicPr>
        <p:blipFill>
          <a:blip r:embed="rId4">
            <a:extLst/>
          </a:blip>
          <a:stretch>
            <a:fillRect/>
          </a:stretch>
        </p:blipFill>
        <p:spPr>
          <a:xfrm>
            <a:off x="694782" y="5781298"/>
            <a:ext cx="3384447" cy="3384447"/>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2"/>
                                        </p:tgtEl>
                                        <p:attrNameLst>
                                          <p:attrName>style.visibility</p:attrName>
                                        </p:attrNameLst>
                                      </p:cBhvr>
                                      <p:to>
                                        <p:strVal val="visible"/>
                                      </p:to>
                                    </p:set>
                                    <p:animEffect filter="wipe(left)" transition="in">
                                      <p:cBhvr>
                                        <p:cTn id="7" dur="1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lt" backwards="0">
                                    <p:tmAbs val="0"/>
                                  </p:iterate>
                                  <p:childTnLst>
                                    <p:set>
                                      <p:cBhvr>
                                        <p:cTn id="11" fill="hold"/>
                                        <p:tgtEl>
                                          <p:spTgt spid="33"/>
                                        </p:tgtEl>
                                        <p:attrNameLst>
                                          <p:attrName>style.visibility</p:attrName>
                                        </p:attrNameLst>
                                      </p:cBhvr>
                                      <p:to>
                                        <p:strVal val="visible"/>
                                      </p:to>
                                    </p:set>
                                  </p:childTnLst>
                                </p:cTn>
                              </p:par>
                            </p:childTnLst>
                          </p:cTn>
                        </p:par>
                        <p:par>
                          <p:cTn id="12" fill="hold">
                            <p:stCondLst>
                              <p:cond delay="0"/>
                            </p:stCondLst>
                            <p:childTnLst>
                              <p:par>
                                <p:cTn id="13" nodeType="afterEffect" presetClass="entr" presetSubtype="0" presetID="10" grpId="3" fill="hold">
                                  <p:stCondLst>
                                    <p:cond delay="0"/>
                                  </p:stCondLst>
                                  <p:iterate type="el" backwards="0">
                                    <p:tmAbs val="0"/>
                                  </p:iterate>
                                  <p:childTnLst>
                                    <p:set>
                                      <p:cBhvr>
                                        <p:cTn id="14" fill="hold"/>
                                        <p:tgtEl>
                                          <p:spTgt spid="36"/>
                                        </p:tgtEl>
                                        <p:attrNameLst>
                                          <p:attrName>style.visibility</p:attrName>
                                        </p:attrNameLst>
                                      </p:cBhvr>
                                      <p:to>
                                        <p:strVal val="visible"/>
                                      </p:to>
                                    </p:set>
                                    <p:animEffect filter="fade" transition="in">
                                      <p:cBhvr>
                                        <p:cTn id="15" dur="1500"/>
                                        <p:tgtEl>
                                          <p:spTgt spid="36"/>
                                        </p:tgtEl>
                                      </p:cBhvr>
                                    </p:animEffect>
                                  </p:childTnLst>
                                </p:cTn>
                              </p:par>
                            </p:childTnLst>
                          </p:cTn>
                        </p:par>
                        <p:par>
                          <p:cTn id="16" fill="hold">
                            <p:stCondLst>
                              <p:cond delay="1500"/>
                            </p:stCondLst>
                            <p:childTnLst>
                              <p:par>
                                <p:cTn id="17" nodeType="afterEffect" presetClass="entr" presetSubtype="0" presetID="9" grpId="4" fill="hold">
                                  <p:stCondLst>
                                    <p:cond delay="0"/>
                                  </p:stCondLst>
                                  <p:iterate type="el" backwards="0">
                                    <p:tmAbs val="0"/>
                                  </p:iterate>
                                  <p:childTnLst>
                                    <p:set>
                                      <p:cBhvr>
                                        <p:cTn id="18" fill="hold"/>
                                        <p:tgtEl>
                                          <p:spTgt spid="35"/>
                                        </p:tgtEl>
                                        <p:attrNameLst>
                                          <p:attrName>style.visibility</p:attrName>
                                        </p:attrNameLst>
                                      </p:cBhvr>
                                      <p:to>
                                        <p:strVal val="visible"/>
                                      </p:to>
                                    </p:set>
                                    <p:animEffect filter="dissolve" transition="in">
                                      <p:cBhvr>
                                        <p:cTn id="19" dur="1000"/>
                                        <p:tgtEl>
                                          <p:spTgt spid="35"/>
                                        </p:tgtEl>
                                      </p:cBhvr>
                                    </p:animEffect>
                                  </p:childTnLst>
                                </p:cTn>
                              </p:par>
                            </p:childTnLst>
                          </p:cTn>
                        </p:par>
                        <p:par>
                          <p:cTn id="20" fill="hold">
                            <p:stCondLst>
                              <p:cond delay="2500"/>
                            </p:stCondLst>
                            <p:childTnLst>
                              <p:par>
                                <p:cTn id="21" nodeType="afterEffect" presetClass="entr" presetSubtype="1" presetID="2" grpId="5" fill="hold">
                                  <p:stCondLst>
                                    <p:cond delay="0"/>
                                  </p:stCondLst>
                                  <p:iterate type="el" backwards="0">
                                    <p:tmAbs val="0"/>
                                  </p:iterate>
                                  <p:childTnLst>
                                    <p:set>
                                      <p:cBhvr>
                                        <p:cTn id="22" fill="hold"/>
                                        <p:tgtEl>
                                          <p:spTgt spid="34"/>
                                        </p:tgtEl>
                                        <p:attrNameLst>
                                          <p:attrName>style.visibility</p:attrName>
                                        </p:attrNameLst>
                                      </p:cBhvr>
                                      <p:to>
                                        <p:strVal val="visible"/>
                                      </p:to>
                                    </p:se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 grpId="3"/>
      <p:bldP build="whole" bldLvl="1" animBg="1" rev="0" advAuto="0" spid="33" grpId="2"/>
      <p:bldP build="whole" bldLvl="1" animBg="1" rev="0" advAuto="0" spid="32" grpId="1"/>
      <p:bldP build="whole" bldLvl="1" animBg="1" rev="0" advAuto="0" spid="35" grpId="4"/>
      <p:bldP build="whole" bldLvl="1" animBg="1" rev="0" advAuto="0" spid="34" grpId="5"/>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5" name="Group 75"/>
          <p:cNvGrpSpPr/>
          <p:nvPr/>
        </p:nvGrpSpPr>
        <p:grpSpPr>
          <a:xfrm>
            <a:off x="-88901" y="-114302"/>
            <a:ext cx="13182601" cy="9982201"/>
            <a:chOff x="-88900" y="-50800"/>
            <a:chExt cx="13182600" cy="9982200"/>
          </a:xfrm>
        </p:grpSpPr>
        <p:pic>
          <p:nvPicPr>
            <p:cNvPr id="74" name="120614_FamilyAlaskaOutdoorsSummer_TG_00795_2892x1928.jpeg"/>
            <p:cNvPicPr/>
            <p:nvPr/>
          </p:nvPicPr>
          <p:blipFill>
            <a:blip r:embed="rId2">
              <a:extLst/>
            </a:blip>
            <a:srcRect l="5555" t="0" r="5555" b="0"/>
            <a:stretch>
              <a:fillRect/>
            </a:stretch>
          </p:blipFill>
          <p:spPr>
            <a:xfrm>
              <a:off x="0" y="0"/>
              <a:ext cx="13004800" cy="9753600"/>
            </a:xfrm>
            <a:prstGeom prst="rect">
              <a:avLst/>
            </a:prstGeom>
            <a:ln>
              <a:noFill/>
            </a:ln>
            <a:effectLst/>
          </p:spPr>
        </p:pic>
        <p:pic>
          <p:nvPicPr>
            <p:cNvPr id="73" name=""/>
            <p:cNvPicPr/>
            <p:nvPr/>
          </p:nvPicPr>
          <p:blipFill>
            <a:blip r:embed="rId3">
              <a:extLst/>
            </a:blip>
            <a:stretch>
              <a:fillRect/>
            </a:stretch>
          </p:blipFill>
          <p:spPr>
            <a:xfrm>
              <a:off x="-88900" y="-50800"/>
              <a:ext cx="13182600" cy="9982200"/>
            </a:xfrm>
            <a:prstGeom prst="rect">
              <a:avLst/>
            </a:prstGeom>
            <a:effectLst/>
          </p:spPr>
        </p:pic>
      </p:grpSp>
      <p:sp>
        <p:nvSpPr>
          <p:cNvPr id="76" name="Shape 76"/>
          <p:cNvSpPr/>
          <p:nvPr/>
        </p:nvSpPr>
        <p:spPr>
          <a:xfrm>
            <a:off x="2886118" y="1218274"/>
            <a:ext cx="5548907" cy="582423"/>
          </a:xfrm>
          <a:prstGeom prst="rect">
            <a:avLst/>
          </a:prstGeom>
          <a:ln w="12700">
            <a:miter lim="400000"/>
          </a:ln>
        </p:spPr>
        <p:txBody>
          <a:bodyPr lIns="50800" tIns="50800" rIns="50800" bIns="50800" anchor="ctr">
            <a:spAutoFit/>
          </a:bodyPr>
          <a:lstStyle/>
          <a:p>
            <a:pPr lvl="0"/>
          </a:p>
        </p:txBody>
      </p:sp>
      <p:sp>
        <p:nvSpPr>
          <p:cNvPr id="77" name="Shape 77"/>
          <p:cNvSpPr/>
          <p:nvPr/>
        </p:nvSpPr>
        <p:spPr>
          <a:xfrm>
            <a:off x="3597282" y="4843536"/>
            <a:ext cx="5949937"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800">
                <a:solidFill>
                  <a:srgbClr val="FFFFFF"/>
                </a:solidFill>
              </a:rPr>
              <a:t>Thanks for your attention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77"/>
                                        </p:tgtEl>
                                        <p:attrNameLst>
                                          <p:attrName>style.visibility</p:attrName>
                                        </p:attrNameLst>
                                      </p:cBhvr>
                                      <p:to>
                                        <p:strVal val="visible"/>
                                      </p:to>
                                    </p:set>
                                    <p:animEffect filter="dissolve" transition="in">
                                      <p:cBhvr>
                                        <p:cTn id="7" dur="3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IMG_0020.jpeg"/>
          <p:cNvPicPr/>
          <p:nvPr/>
        </p:nvPicPr>
        <p:blipFill>
          <a:blip r:embed="rId2">
            <a:extLst/>
          </a:blip>
          <a:srcRect l="0" t="5705" r="0" b="5705"/>
          <a:stretch>
            <a:fillRect/>
          </a:stretch>
        </p:blipFill>
        <p:spPr>
          <a:xfrm rot="386951">
            <a:off x="6962941" y="2591992"/>
            <a:ext cx="5332045" cy="6284196"/>
          </a:xfrm>
          <a:prstGeom prst="rect">
            <a:avLst/>
          </a:prstGeom>
          <a:ln w="12700">
            <a:miter lim="400000"/>
          </a:ln>
        </p:spPr>
      </p:pic>
      <p:sp>
        <p:nvSpPr>
          <p:cNvPr id="39" name="Shape 39"/>
          <p:cNvSpPr/>
          <p:nvPr>
            <p:ph type="title"/>
          </p:nvPr>
        </p:nvSpPr>
        <p:spPr>
          <a:prstGeom prst="rect">
            <a:avLst/>
          </a:prstGeom>
        </p:spPr>
        <p:txBody>
          <a:bodyPr/>
          <a:lstStyle/>
          <a:p>
            <a:pPr lvl="0">
              <a:defRPr sz="1800">
                <a:solidFill>
                  <a:srgbClr val="000000"/>
                </a:solidFill>
              </a:defRPr>
            </a:pPr>
            <a:r>
              <a:rPr sz="8000">
                <a:solidFill>
                  <a:srgbClr val="FFFFFF"/>
                </a:solidFill>
              </a:rPr>
              <a:t>The founder ：Jack Ma</a:t>
            </a:r>
          </a:p>
        </p:txBody>
      </p:sp>
      <p:sp>
        <p:nvSpPr>
          <p:cNvPr id="40" name="Shape 40"/>
          <p:cNvSpPr/>
          <p:nvPr>
            <p:ph type="body" idx="1"/>
          </p:nvPr>
        </p:nvSpPr>
        <p:spPr>
          <a:xfrm>
            <a:off x="952500" y="2123666"/>
            <a:ext cx="5334000" cy="6286501"/>
          </a:xfrm>
          <a:prstGeom prst="rect">
            <a:avLst/>
          </a:prstGeom>
        </p:spPr>
        <p:txBody>
          <a:bodyPr/>
          <a:lstStyle/>
          <a:p>
            <a:pPr lvl="0" marL="339089" indent="-339089" defTabSz="519937">
              <a:spcBef>
                <a:spcPts val="3300"/>
              </a:spcBef>
              <a:defRPr sz="1800">
                <a:solidFill>
                  <a:srgbClr val="000000"/>
                </a:solidFill>
              </a:defRPr>
            </a:pPr>
            <a:r>
              <a:rPr sz="2492">
                <a:solidFill>
                  <a:srgbClr val="FFFFFF"/>
                </a:solidFill>
              </a:rPr>
              <a:t>Born October 15, 1964</a:t>
            </a:r>
            <a:endParaRPr sz="2492">
              <a:solidFill>
                <a:srgbClr val="FFFFFF"/>
              </a:solidFill>
            </a:endParaRPr>
          </a:p>
          <a:p>
            <a:pPr lvl="0" marL="339089" indent="-339089" defTabSz="519937">
              <a:spcBef>
                <a:spcPts val="3300"/>
              </a:spcBef>
              <a:defRPr sz="1800">
                <a:solidFill>
                  <a:srgbClr val="000000"/>
                </a:solidFill>
              </a:defRPr>
            </a:pPr>
            <a:r>
              <a:rPr sz="2492">
                <a:solidFill>
                  <a:srgbClr val="FFFFFF"/>
                </a:solidFill>
              </a:rPr>
              <a:t>1988 graduated from Hangzhou Normal University</a:t>
            </a:r>
            <a:endParaRPr sz="2492">
              <a:solidFill>
                <a:srgbClr val="FFFFFF"/>
              </a:solidFill>
            </a:endParaRPr>
          </a:p>
          <a:p>
            <a:pPr lvl="0" marL="339089" indent="-339089" defTabSz="519937">
              <a:spcBef>
                <a:spcPts val="3300"/>
              </a:spcBef>
              <a:defRPr sz="1800">
                <a:solidFill>
                  <a:srgbClr val="000000"/>
                </a:solidFill>
              </a:defRPr>
            </a:pPr>
            <a:r>
              <a:rPr sz="2492">
                <a:solidFill>
                  <a:srgbClr val="FFFFFF"/>
                </a:solidFill>
              </a:rPr>
              <a:t> 1993 founded China Yellowpages to building website for company</a:t>
            </a:r>
            <a:endParaRPr sz="2492">
              <a:solidFill>
                <a:srgbClr val="FFFFFF"/>
              </a:solidFill>
            </a:endParaRPr>
          </a:p>
          <a:p>
            <a:pPr lvl="0" marL="339089" indent="-339089" defTabSz="519937">
              <a:spcBef>
                <a:spcPts val="3300"/>
              </a:spcBef>
              <a:defRPr sz="1800">
                <a:solidFill>
                  <a:srgbClr val="000000"/>
                </a:solidFill>
              </a:defRPr>
            </a:pPr>
            <a:r>
              <a:rPr sz="2492">
                <a:solidFill>
                  <a:srgbClr val="FFFFFF"/>
                </a:solidFill>
              </a:rPr>
              <a:t>1999  He founded Alibaba.com , a China-based business-to-business marketplace site</a:t>
            </a:r>
            <a:endParaRPr sz="2492">
              <a:solidFill>
                <a:srgbClr val="FFFFFF"/>
              </a:solidFill>
            </a:endParaRPr>
          </a:p>
          <a:p>
            <a:pPr lvl="0" marL="339089" indent="-339089" defTabSz="519937">
              <a:spcBef>
                <a:spcPts val="3300"/>
              </a:spcBef>
              <a:defRPr sz="1800">
                <a:solidFill>
                  <a:srgbClr val="000000"/>
                </a:solidFill>
              </a:defRPr>
            </a:pPr>
            <a:r>
              <a:rPr sz="2492">
                <a:solidFill>
                  <a:srgbClr val="FFFFFF"/>
                </a:solidFill>
              </a:rPr>
              <a:t>2003 Alibaba group funded </a:t>
            </a:r>
            <a:r>
              <a:rPr sz="2492" u="sng">
                <a:solidFill>
                  <a:srgbClr val="FFFFFF"/>
                </a:solidFill>
                <a:hlinkClick r:id="rId3" invalidUrl="" action="" tgtFrame="" tooltip="" history="1" highlightClick="0" endSnd="0"/>
              </a:rPr>
              <a:t>taobao.com</a:t>
            </a:r>
            <a:r>
              <a:rPr sz="2492">
                <a:solidFill>
                  <a:srgbClr val="FFFFFF"/>
                </a:solidFill>
              </a:rPr>
              <a:t>, based on C2C marketplace site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39"/>
                                        </p:tgtEl>
                                        <p:attrNameLst>
                                          <p:attrName>style.visibility</p:attrName>
                                        </p:attrNameLst>
                                      </p:cBhvr>
                                      <p:to>
                                        <p:strVal val="visible"/>
                                      </p:to>
                                    </p:set>
                                    <p:animEffect filter="dissolve" transition="in">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32" presetID="23" grpId="2" fill="hold">
                                  <p:stCondLst>
                                    <p:cond delay="0"/>
                                  </p:stCondLst>
                                  <p:iterate type="el" backwards="0">
                                    <p:tmAbs val="0"/>
                                  </p:iterate>
                                  <p:childTnLst>
                                    <p:set>
                                      <p:cBhvr>
                                        <p:cTn id="11" fill="hold"/>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9" grpId="3" fill="hold">
                                  <p:stCondLst>
                                    <p:cond delay="0"/>
                                  </p:stCondLst>
                                  <p:iterate type="el" backwards="0">
                                    <p:tmAbs val="0"/>
                                  </p:iterate>
                                  <p:childTnLst>
                                    <p:set>
                                      <p:cBhvr>
                                        <p:cTn id="17" fill="hold"/>
                                        <p:tgtEl>
                                          <p:spTgt spid="40">
                                            <p:bg/>
                                          </p:spTgt>
                                        </p:tgtEl>
                                        <p:attrNameLst>
                                          <p:attrName>style.visibility</p:attrName>
                                        </p:attrNameLst>
                                      </p:cBhvr>
                                      <p:to>
                                        <p:strVal val="visible"/>
                                      </p:to>
                                    </p:set>
                                    <p:animEffect filter="dissolve" transition="in">
                                      <p:cBhvr>
                                        <p:cTn id="18" dur="1250"/>
                                        <p:tgtEl>
                                          <p:spTgt spid="40">
                                            <p:bg/>
                                          </p:spTgt>
                                        </p:tgtEl>
                                      </p:cBhvr>
                                    </p:animEffect>
                                  </p:childTnLst>
                                </p:cTn>
                              </p:par>
                              <p:par>
                                <p:cTn id="19" presetClass="entr" presetSubtype="0" presetID="9" grpId="3" fill="hold">
                                  <p:stCondLst>
                                    <p:cond delay="0"/>
                                  </p:stCondLst>
                                  <p:iterate type="el" backwards="0">
                                    <p:tmAbs val="0"/>
                                  </p:iterate>
                                  <p:childTnLst>
                                    <p:set>
                                      <p:cBhvr>
                                        <p:cTn id="20" fill="hold"/>
                                        <p:tgtEl>
                                          <p:spTgt spid="40">
                                            <p:txEl>
                                              <p:pRg st="0" end="0"/>
                                            </p:txEl>
                                          </p:spTgt>
                                        </p:tgtEl>
                                        <p:attrNameLst>
                                          <p:attrName>style.visibility</p:attrName>
                                        </p:attrNameLst>
                                      </p:cBhvr>
                                      <p:to>
                                        <p:strVal val="visible"/>
                                      </p:to>
                                    </p:set>
                                    <p:animEffect filter="dissolve" transition="in">
                                      <p:cBhvr>
                                        <p:cTn id="21" dur="1250"/>
                                        <p:tgtEl>
                                          <p:spTgt spid="4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9" grpId="3" fill="hold">
                                  <p:stCondLst>
                                    <p:cond delay="0"/>
                                  </p:stCondLst>
                                  <p:iterate type="el" backwards="0">
                                    <p:tmAbs val="0"/>
                                  </p:iterate>
                                  <p:childTnLst>
                                    <p:set>
                                      <p:cBhvr>
                                        <p:cTn id="25" fill="hold"/>
                                        <p:tgtEl>
                                          <p:spTgt spid="40">
                                            <p:txEl>
                                              <p:pRg st="1" end="1"/>
                                            </p:txEl>
                                          </p:spTgt>
                                        </p:tgtEl>
                                        <p:attrNameLst>
                                          <p:attrName>style.visibility</p:attrName>
                                        </p:attrNameLst>
                                      </p:cBhvr>
                                      <p:to>
                                        <p:strVal val="visible"/>
                                      </p:to>
                                    </p:set>
                                    <p:animEffect filter="dissolve" transition="in">
                                      <p:cBhvr>
                                        <p:cTn id="26" dur="1250"/>
                                        <p:tgtEl>
                                          <p:spTgt spid="4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9" grpId="3" fill="hold">
                                  <p:stCondLst>
                                    <p:cond delay="0"/>
                                  </p:stCondLst>
                                  <p:iterate type="el" backwards="0">
                                    <p:tmAbs val="0"/>
                                  </p:iterate>
                                  <p:childTnLst>
                                    <p:set>
                                      <p:cBhvr>
                                        <p:cTn id="30" fill="hold"/>
                                        <p:tgtEl>
                                          <p:spTgt spid="40">
                                            <p:txEl>
                                              <p:pRg st="2" end="2"/>
                                            </p:txEl>
                                          </p:spTgt>
                                        </p:tgtEl>
                                        <p:attrNameLst>
                                          <p:attrName>style.visibility</p:attrName>
                                        </p:attrNameLst>
                                      </p:cBhvr>
                                      <p:to>
                                        <p:strVal val="visible"/>
                                      </p:to>
                                    </p:set>
                                    <p:animEffect filter="dissolve" transition="in">
                                      <p:cBhvr>
                                        <p:cTn id="31" dur="1250"/>
                                        <p:tgtEl>
                                          <p:spTgt spid="4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9" grpId="3" fill="hold">
                                  <p:stCondLst>
                                    <p:cond delay="0"/>
                                  </p:stCondLst>
                                  <p:iterate type="el" backwards="0">
                                    <p:tmAbs val="0"/>
                                  </p:iterate>
                                  <p:childTnLst>
                                    <p:set>
                                      <p:cBhvr>
                                        <p:cTn id="35" fill="hold"/>
                                        <p:tgtEl>
                                          <p:spTgt spid="40">
                                            <p:txEl>
                                              <p:pRg st="3" end="3"/>
                                            </p:txEl>
                                          </p:spTgt>
                                        </p:tgtEl>
                                        <p:attrNameLst>
                                          <p:attrName>style.visibility</p:attrName>
                                        </p:attrNameLst>
                                      </p:cBhvr>
                                      <p:to>
                                        <p:strVal val="visible"/>
                                      </p:to>
                                    </p:set>
                                    <p:animEffect filter="dissolve" transition="in">
                                      <p:cBhvr>
                                        <p:cTn id="36" dur="1250"/>
                                        <p:tgtEl>
                                          <p:spTgt spid="4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9" grpId="3" fill="hold">
                                  <p:stCondLst>
                                    <p:cond delay="0"/>
                                  </p:stCondLst>
                                  <p:iterate type="el" backwards="0">
                                    <p:tmAbs val="0"/>
                                  </p:iterate>
                                  <p:childTnLst>
                                    <p:set>
                                      <p:cBhvr>
                                        <p:cTn id="40" fill="hold"/>
                                        <p:tgtEl>
                                          <p:spTgt spid="40">
                                            <p:txEl>
                                              <p:pRg st="4" end="4"/>
                                            </p:txEl>
                                          </p:spTgt>
                                        </p:tgtEl>
                                        <p:attrNameLst>
                                          <p:attrName>style.visibility</p:attrName>
                                        </p:attrNameLst>
                                      </p:cBhvr>
                                      <p:to>
                                        <p:strVal val="visible"/>
                                      </p:to>
                                    </p:set>
                                    <p:animEffect filter="dissolve" transition="in">
                                      <p:cBhvr>
                                        <p:cTn id="41" dur="1250"/>
                                        <p:tgtEl>
                                          <p:spTgt spid="4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1"/>
      <p:bldP build="p" bldLvl="5" animBg="1" rev="0" advAuto="0" spid="40" grpId="3"/>
      <p:bldP build="whole" bldLvl="1" animBg="1" rev="0" advAuto="0" spid="38"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IMG_0024.jpeg"/>
          <p:cNvPicPr/>
          <p:nvPr/>
        </p:nvPicPr>
        <p:blipFill>
          <a:blip r:embed="rId2">
            <a:extLst/>
          </a:blip>
          <a:srcRect l="0" t="13452" r="0" b="13452"/>
          <a:stretch>
            <a:fillRect/>
          </a:stretch>
        </p:blipFill>
        <p:spPr>
          <a:xfrm>
            <a:off x="6718300" y="5092700"/>
            <a:ext cx="5334000" cy="3898900"/>
          </a:xfrm>
          <a:prstGeom prst="rect">
            <a:avLst/>
          </a:prstGeom>
          <a:ln w="12700">
            <a:miter lim="400000"/>
          </a:ln>
        </p:spPr>
      </p:pic>
      <p:pic>
        <p:nvPicPr>
          <p:cNvPr id="43" name="IMG_0022.jpeg"/>
          <p:cNvPicPr/>
          <p:nvPr/>
        </p:nvPicPr>
        <p:blipFill>
          <a:blip r:embed="rId3">
            <a:extLst/>
          </a:blip>
          <a:srcRect l="0" t="13452" r="0" b="13452"/>
          <a:stretch>
            <a:fillRect/>
          </a:stretch>
        </p:blipFill>
        <p:spPr>
          <a:xfrm>
            <a:off x="6718300" y="762000"/>
            <a:ext cx="5334000" cy="3898900"/>
          </a:xfrm>
          <a:prstGeom prst="rect">
            <a:avLst/>
          </a:prstGeom>
          <a:ln w="12700">
            <a:miter lim="400000"/>
          </a:ln>
        </p:spPr>
      </p:pic>
      <p:pic>
        <p:nvPicPr>
          <p:cNvPr id="44" name="IMG_0021.jpeg"/>
          <p:cNvPicPr/>
          <p:nvPr/>
        </p:nvPicPr>
        <p:blipFill>
          <a:blip r:embed="rId4">
            <a:extLst/>
          </a:blip>
          <a:srcRect l="15425" t="0" r="15425" b="0"/>
          <a:stretch>
            <a:fillRect/>
          </a:stretch>
        </p:blipFill>
        <p:spPr>
          <a:xfrm>
            <a:off x="952500" y="1067446"/>
            <a:ext cx="5334000" cy="8229601"/>
          </a:xfrm>
          <a:prstGeom prst="rect">
            <a:avLst/>
          </a:prstGeom>
          <a:ln w="12700">
            <a:miter lim="400000"/>
          </a:ln>
        </p:spPr>
      </p:pic>
    </p:spTree>
  </p:cSld>
  <p:clrMapOvr>
    <a:masterClrMapping/>
  </p:clrMapOvr>
  <p:transition spd="med" advClick="1">
    <p:blinds dir="vert"/>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32" presetID="4" grpId="2" fill="hold">
                                  <p:stCondLst>
                                    <p:cond delay="0"/>
                                  </p:stCondLst>
                                  <p:iterate type="el" backwards="0">
                                    <p:tmAbs val="0"/>
                                  </p:iterate>
                                  <p:childTnLst>
                                    <p:set>
                                      <p:cBhvr>
                                        <p:cTn id="10" fill="hold"/>
                                        <p:tgtEl>
                                          <p:spTgt spid="43"/>
                                        </p:tgtEl>
                                        <p:attrNameLst>
                                          <p:attrName>style.visibility</p:attrName>
                                        </p:attrNameLst>
                                      </p:cBhvr>
                                      <p:to>
                                        <p:strVal val="visible"/>
                                      </p:to>
                                    </p:set>
                                    <p:animEffect filter="box(out)" transition="in">
                                      <p:cBhvr>
                                        <p:cTn id="11" dur="75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32" presetID="4" grpId="3" fill="hold">
                                  <p:stCondLst>
                                    <p:cond delay="0"/>
                                  </p:stCondLst>
                                  <p:iterate type="el" backwards="0">
                                    <p:tmAbs val="0"/>
                                  </p:iterate>
                                  <p:childTnLst>
                                    <p:set>
                                      <p:cBhvr>
                                        <p:cTn id="15" fill="hold"/>
                                        <p:tgtEl>
                                          <p:spTgt spid="42"/>
                                        </p:tgtEl>
                                        <p:attrNameLst>
                                          <p:attrName>style.visibility</p:attrName>
                                        </p:attrNameLst>
                                      </p:cBhvr>
                                      <p:to>
                                        <p:strVal val="visible"/>
                                      </p:to>
                                    </p:set>
                                    <p:animEffect filter="box(out)" transition="in">
                                      <p:cBhvr>
                                        <p:cTn id="16" dur="10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3"/>
      <p:bldP build="whole" bldLvl="1" animBg="1" rev="0" advAuto="0" spid="44" grpId="1"/>
      <p:bldP build="whole" bldLvl="1" animBg="1" rev="0" advAuto="0" spid="43"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xfrm>
            <a:off x="1089552" y="412750"/>
            <a:ext cx="11099801" cy="2120900"/>
          </a:xfrm>
          <a:prstGeom prst="rect">
            <a:avLst/>
          </a:prstGeom>
        </p:spPr>
        <p:txBody>
          <a:bodyPr/>
          <a:lstStyle>
            <a:lvl1pPr defTabSz="484886">
              <a:defRPr sz="6640"/>
            </a:lvl1pPr>
          </a:lstStyle>
          <a:p>
            <a:pPr lvl="0">
              <a:defRPr sz="1800">
                <a:solidFill>
                  <a:srgbClr val="000000"/>
                </a:solidFill>
              </a:defRPr>
            </a:pPr>
            <a:r>
              <a:rPr sz="6640">
                <a:solidFill>
                  <a:srgbClr val="FFFFFF"/>
                </a:solidFill>
              </a:rPr>
              <a:t>Why Taobao can be successful ? </a:t>
            </a:r>
          </a:p>
        </p:txBody>
      </p:sp>
      <p:sp>
        <p:nvSpPr>
          <p:cNvPr id="47" name="Shape 47"/>
          <p:cNvSpPr/>
          <p:nvPr>
            <p:ph type="body" idx="1"/>
          </p:nvPr>
        </p:nvSpPr>
        <p:spPr>
          <a:xfrm>
            <a:off x="952500" y="2383956"/>
            <a:ext cx="11099800" cy="6286501"/>
          </a:xfrm>
          <a:prstGeom prst="rect">
            <a:avLst/>
          </a:prstGeom>
        </p:spPr>
        <p:txBody>
          <a:bodyPr/>
          <a:lstStyle/>
          <a:p>
            <a:pPr lvl="0">
              <a:defRPr sz="1800">
                <a:solidFill>
                  <a:srgbClr val="000000"/>
                </a:solidFill>
              </a:defRPr>
            </a:pPr>
            <a:r>
              <a:rPr sz="3800">
                <a:solidFill>
                  <a:srgbClr val="FFFFFF"/>
                </a:solidFill>
              </a:rPr>
              <a:t>Search easier than others</a:t>
            </a:r>
            <a:endParaRPr sz="3800">
              <a:solidFill>
                <a:srgbClr val="FFFFFF"/>
              </a:solidFill>
            </a:endParaRPr>
          </a:p>
          <a:p>
            <a:pPr lvl="0">
              <a:defRPr sz="1800">
                <a:solidFill>
                  <a:srgbClr val="000000"/>
                </a:solidFill>
              </a:defRPr>
            </a:pPr>
            <a:r>
              <a:rPr sz="3800">
                <a:solidFill>
                  <a:srgbClr val="FFFFFF"/>
                </a:solidFill>
              </a:rPr>
              <a:t>Promote the reliable Taobao seller</a:t>
            </a:r>
            <a:endParaRPr sz="3800">
              <a:solidFill>
                <a:srgbClr val="FFFFFF"/>
              </a:solidFill>
            </a:endParaRPr>
          </a:p>
          <a:p>
            <a:pPr lvl="0">
              <a:defRPr sz="1800">
                <a:solidFill>
                  <a:srgbClr val="000000"/>
                </a:solidFill>
              </a:defRPr>
            </a:pPr>
            <a:r>
              <a:rPr sz="3800">
                <a:solidFill>
                  <a:srgbClr val="FFFFFF"/>
                </a:solidFill>
              </a:rPr>
              <a:t>Good Feedback System</a:t>
            </a:r>
            <a:endParaRPr sz="3800">
              <a:solidFill>
                <a:srgbClr val="FFFFFF"/>
              </a:solidFill>
            </a:endParaRPr>
          </a:p>
          <a:p>
            <a:pPr lvl="0">
              <a:defRPr sz="1800">
                <a:solidFill>
                  <a:srgbClr val="000000"/>
                </a:solidFill>
              </a:defRPr>
            </a:pPr>
            <a:r>
              <a:rPr sz="3800">
                <a:solidFill>
                  <a:srgbClr val="FFFFFF"/>
                </a:solidFill>
              </a:rPr>
              <a:t>Payment (Alipay)</a:t>
            </a:r>
            <a:endParaRPr sz="3800">
              <a:solidFill>
                <a:srgbClr val="FFFFFF"/>
              </a:solidFill>
            </a:endParaRPr>
          </a:p>
          <a:p>
            <a:pPr lvl="0">
              <a:defRPr sz="1800">
                <a:solidFill>
                  <a:srgbClr val="000000"/>
                </a:solidFill>
              </a:defRPr>
            </a:pPr>
            <a:r>
              <a:rPr sz="3800">
                <a:solidFill>
                  <a:srgbClr val="FFFFFF"/>
                </a:solidFill>
              </a:rPr>
              <a:t>Communicate with seller</a:t>
            </a:r>
            <a:endParaRPr sz="3800">
              <a:solidFill>
                <a:srgbClr val="FFFFFF"/>
              </a:solidFill>
            </a:endParaRPr>
          </a:p>
          <a:p>
            <a:pPr lvl="0">
              <a:defRPr sz="1800">
                <a:solidFill>
                  <a:srgbClr val="000000"/>
                </a:solidFill>
              </a:defRPr>
            </a:pPr>
            <a:r>
              <a:rPr sz="3800">
                <a:solidFill>
                  <a:srgbClr val="FFFFFF"/>
                </a:solidFill>
              </a:rPr>
              <a:t>Deal with delivery company </a:t>
            </a:r>
          </a:p>
        </p:txBody>
      </p:sp>
    </p:spTree>
  </p:cSld>
  <p:clrMapOvr>
    <a:masterClrMapping/>
  </p:clrMapOvr>
  <p:transition spd="slow" advClick="1">
    <p:push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1" presetID="2" grpId="2" fill="hold">
                                  <p:stCondLst>
                                    <p:cond delay="0"/>
                                  </p:stCondLst>
                                  <p:iterate type="el" backwards="0">
                                    <p:tmAbs val="0"/>
                                  </p:iterate>
                                  <p:childTnLst>
                                    <p:set>
                                      <p:cBhvr>
                                        <p:cTn id="10" fill="hold"/>
                                        <p:tgtEl>
                                          <p:spTgt spid="47">
                                            <p:bg/>
                                          </p:spTgt>
                                        </p:tgtEl>
                                        <p:attrNameLst>
                                          <p:attrName>style.visibility</p:attrName>
                                        </p:attrNameLst>
                                      </p:cBhvr>
                                      <p:to>
                                        <p:strVal val="visible"/>
                                      </p:to>
                                    </p:set>
                                    <p:anim calcmode="lin" valueType="num">
                                      <p:cBhvr>
                                        <p:cTn id="11" dur="750" fill="hold"/>
                                        <p:tgtEl>
                                          <p:spTgt spid="47">
                                            <p:bg/>
                                          </p:spTgt>
                                        </p:tgtEl>
                                        <p:attrNameLst>
                                          <p:attrName>ppt_x</p:attrName>
                                        </p:attrNameLst>
                                      </p:cBhvr>
                                      <p:tavLst>
                                        <p:tav tm="0">
                                          <p:val>
                                            <p:strVal val="#ppt_x"/>
                                          </p:val>
                                        </p:tav>
                                        <p:tav tm="100000">
                                          <p:val>
                                            <p:strVal val="#ppt_x"/>
                                          </p:val>
                                        </p:tav>
                                      </p:tavLst>
                                    </p:anim>
                                    <p:anim calcmode="lin" valueType="num">
                                      <p:cBhvr>
                                        <p:cTn id="12" dur="750" fill="hold"/>
                                        <p:tgtEl>
                                          <p:spTgt spid="47">
                                            <p:bg/>
                                          </p:spTgt>
                                        </p:tgtEl>
                                        <p:attrNameLst>
                                          <p:attrName>ppt_y</p:attrName>
                                        </p:attrNameLst>
                                      </p:cBhvr>
                                      <p:tavLst>
                                        <p:tav tm="0">
                                          <p:val>
                                            <p:strVal val="0-#ppt_h/2"/>
                                          </p:val>
                                        </p:tav>
                                        <p:tav tm="100000">
                                          <p:val>
                                            <p:strVal val="#ppt_y"/>
                                          </p:val>
                                        </p:tav>
                                      </p:tavLst>
                                    </p:anim>
                                  </p:childTnLst>
                                </p:cTn>
                              </p:par>
                              <p:par>
                                <p:cTn id="13" presetClass="entr" presetSubtype="1" presetID="2" grpId="2" fill="hold">
                                  <p:stCondLst>
                                    <p:cond delay="0"/>
                                  </p:stCondLst>
                                  <p:iterate type="el" backwards="0">
                                    <p:tmAbs val="0"/>
                                  </p:iterate>
                                  <p:childTnLst>
                                    <p:set>
                                      <p:cBhvr>
                                        <p:cTn id="14" fill="hold"/>
                                        <p:tgtEl>
                                          <p:spTgt spid="47">
                                            <p:txEl>
                                              <p:pRg st="0" end="0"/>
                                            </p:txEl>
                                          </p:spTgt>
                                        </p:tgtEl>
                                        <p:attrNameLst>
                                          <p:attrName>style.visibility</p:attrName>
                                        </p:attrNameLst>
                                      </p:cBhvr>
                                      <p:to>
                                        <p:strVal val="visible"/>
                                      </p:to>
                                    </p:se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1" presetID="2" grpId="2" fill="hold">
                                  <p:stCondLst>
                                    <p:cond delay="0"/>
                                  </p:stCondLst>
                                  <p:iterate type="el" backwards="0">
                                    <p:tmAbs val="0"/>
                                  </p:iterate>
                                  <p:childTnLst>
                                    <p:set>
                                      <p:cBhvr>
                                        <p:cTn id="20" fill="hold"/>
                                        <p:tgtEl>
                                          <p:spTgt spid="47">
                                            <p:txEl>
                                              <p:pRg st="1" end="1"/>
                                            </p:txEl>
                                          </p:spTgt>
                                        </p:tgtEl>
                                        <p:attrNameLst>
                                          <p:attrName>style.visibility</p:attrName>
                                        </p:attrNameLst>
                                      </p:cBhvr>
                                      <p:to>
                                        <p:strVal val="visible"/>
                                      </p:to>
                                    </p:set>
                                    <p:anim calcmode="lin" valueType="num">
                                      <p:cBhvr>
                                        <p:cTn id="21" dur="75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1" presetID="2" grpId="2" fill="hold">
                                  <p:stCondLst>
                                    <p:cond delay="0"/>
                                  </p:stCondLst>
                                  <p:iterate type="el" backwards="0">
                                    <p:tmAbs val="0"/>
                                  </p:iterate>
                                  <p:childTnLst>
                                    <p:set>
                                      <p:cBhvr>
                                        <p:cTn id="26" fill="hold"/>
                                        <p:tgtEl>
                                          <p:spTgt spid="47">
                                            <p:txEl>
                                              <p:pRg st="2" end="2"/>
                                            </p:txEl>
                                          </p:spTgt>
                                        </p:tgtEl>
                                        <p:attrNameLst>
                                          <p:attrName>style.visibility</p:attrName>
                                        </p:attrNameLst>
                                      </p:cBhvr>
                                      <p:to>
                                        <p:strVal val="visible"/>
                                      </p:to>
                                    </p:set>
                                    <p:anim calcmode="lin" valueType="num">
                                      <p:cBhvr>
                                        <p:cTn id="27"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 presetID="2" grpId="2" fill="hold">
                                  <p:stCondLst>
                                    <p:cond delay="0"/>
                                  </p:stCondLst>
                                  <p:iterate type="el" backwards="0">
                                    <p:tmAbs val="0"/>
                                  </p:iterate>
                                  <p:childTnLst>
                                    <p:set>
                                      <p:cBhvr>
                                        <p:cTn id="32" fill="hold"/>
                                        <p:tgtEl>
                                          <p:spTgt spid="47">
                                            <p:txEl>
                                              <p:pRg st="3" end="3"/>
                                            </p:txEl>
                                          </p:spTgt>
                                        </p:tgtEl>
                                        <p:attrNameLst>
                                          <p:attrName>style.visibility</p:attrName>
                                        </p:attrNameLst>
                                      </p:cBhvr>
                                      <p:to>
                                        <p:strVal val="visible"/>
                                      </p:to>
                                    </p:set>
                                    <p:anim calcmode="lin" valueType="num">
                                      <p:cBhvr>
                                        <p:cTn id="33" dur="750" fill="hold"/>
                                        <p:tgtEl>
                                          <p:spTgt spid="47">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1" presetID="2" grpId="2" fill="hold">
                                  <p:stCondLst>
                                    <p:cond delay="0"/>
                                  </p:stCondLst>
                                  <p:iterate type="el" backwards="0">
                                    <p:tmAbs val="0"/>
                                  </p:iterate>
                                  <p:childTnLst>
                                    <p:set>
                                      <p:cBhvr>
                                        <p:cTn id="38" fill="hold"/>
                                        <p:tgtEl>
                                          <p:spTgt spid="47">
                                            <p:txEl>
                                              <p:pRg st="4" end="4"/>
                                            </p:txEl>
                                          </p:spTgt>
                                        </p:tgtEl>
                                        <p:attrNameLst>
                                          <p:attrName>style.visibility</p:attrName>
                                        </p:attrNameLst>
                                      </p:cBhvr>
                                      <p:to>
                                        <p:strVal val="visible"/>
                                      </p:to>
                                    </p:set>
                                    <p:anim calcmode="lin" valueType="num">
                                      <p:cBhvr>
                                        <p:cTn id="39" dur="75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40" dur="750" fill="hold"/>
                                        <p:tgtEl>
                                          <p:spTgt spid="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1" presetID="2" grpId="2" fill="hold">
                                  <p:stCondLst>
                                    <p:cond delay="0"/>
                                  </p:stCondLst>
                                  <p:iterate type="el" backwards="0">
                                    <p:tmAbs val="0"/>
                                  </p:iterate>
                                  <p:childTnLst>
                                    <p:set>
                                      <p:cBhvr>
                                        <p:cTn id="44" fill="hold"/>
                                        <p:tgtEl>
                                          <p:spTgt spid="47">
                                            <p:txEl>
                                              <p:pRg st="5" end="5"/>
                                            </p:txEl>
                                          </p:spTgt>
                                        </p:tgtEl>
                                        <p:attrNameLst>
                                          <p:attrName>style.visibility</p:attrName>
                                        </p:attrNameLst>
                                      </p:cBhvr>
                                      <p:to>
                                        <p:strVal val="visible"/>
                                      </p:to>
                                    </p:set>
                                    <p:anim calcmode="lin" valueType="num">
                                      <p:cBhvr>
                                        <p:cTn id="45" dur="75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46" dur="750" fill="hold"/>
                                        <p:tgtEl>
                                          <p:spTgt spid="47">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 grpId="1"/>
      <p:bldP build="p" bldLvl="5" animBg="1" rev="0" advAuto="0" spid="47"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G_0025.gif"/>
          <p:cNvPicPr/>
          <p:nvPr/>
        </p:nvPicPr>
        <p:blipFill>
          <a:blip r:embed="rId2">
            <a:extLst/>
          </a:blip>
          <a:stretch>
            <a:fillRect/>
          </a:stretch>
        </p:blipFill>
        <p:spPr>
          <a:xfrm>
            <a:off x="6840322" y="721656"/>
            <a:ext cx="5592484" cy="4010045"/>
          </a:xfrm>
          <a:prstGeom prst="rect">
            <a:avLst/>
          </a:prstGeom>
          <a:ln w="12700">
            <a:miter lim="400000"/>
          </a:ln>
        </p:spPr>
      </p:pic>
      <p:pic>
        <p:nvPicPr>
          <p:cNvPr id="50" name="IMG_0029.jpeg"/>
          <p:cNvPicPr/>
          <p:nvPr/>
        </p:nvPicPr>
        <p:blipFill>
          <a:blip r:embed="rId3">
            <a:extLst/>
          </a:blip>
          <a:stretch>
            <a:fillRect/>
          </a:stretch>
        </p:blipFill>
        <p:spPr>
          <a:xfrm rot="18896">
            <a:off x="5782612" y="6068282"/>
            <a:ext cx="6576402" cy="3184857"/>
          </a:xfrm>
          <a:prstGeom prst="rect">
            <a:avLst/>
          </a:prstGeom>
          <a:ln w="12700">
            <a:miter lim="400000"/>
          </a:ln>
        </p:spPr>
      </p:pic>
      <p:pic>
        <p:nvPicPr>
          <p:cNvPr id="51" name="IMG_0030.jpeg"/>
          <p:cNvPicPr/>
          <p:nvPr/>
        </p:nvPicPr>
        <p:blipFill>
          <a:blip r:embed="rId4">
            <a:extLst/>
          </a:blip>
          <a:stretch>
            <a:fillRect/>
          </a:stretch>
        </p:blipFill>
        <p:spPr>
          <a:xfrm>
            <a:off x="1264809" y="752616"/>
            <a:ext cx="5448301" cy="3009901"/>
          </a:xfrm>
          <a:prstGeom prst="rect">
            <a:avLst/>
          </a:prstGeom>
          <a:ln w="12700">
            <a:miter lim="400000"/>
          </a:ln>
        </p:spPr>
      </p:pic>
      <p:pic>
        <p:nvPicPr>
          <p:cNvPr id="52" name="IMG_0031.jpeg"/>
          <p:cNvPicPr/>
          <p:nvPr/>
        </p:nvPicPr>
        <p:blipFill>
          <a:blip r:embed="rId5">
            <a:extLst/>
          </a:blip>
          <a:stretch>
            <a:fillRect/>
          </a:stretch>
        </p:blipFill>
        <p:spPr>
          <a:xfrm>
            <a:off x="1305171" y="4042101"/>
            <a:ext cx="3966592" cy="5313940"/>
          </a:xfrm>
          <a:prstGeom prst="rect">
            <a:avLst/>
          </a:prstGeom>
          <a:ln w="12700">
            <a:miter lim="400000"/>
          </a:ln>
        </p:spPr>
      </p:pic>
      <p:sp>
        <p:nvSpPr>
          <p:cNvPr id="53" name="Shape 53"/>
          <p:cNvSpPr/>
          <p:nvPr/>
        </p:nvSpPr>
        <p:spPr>
          <a:xfrm>
            <a:off x="1173411" y="4804416"/>
            <a:ext cx="10657977"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C82506"/>
                </a:solidFill>
                <a:latin typeface="Helvetica"/>
                <a:ea typeface="Helvetica"/>
                <a:cs typeface="Helvetica"/>
                <a:sym typeface="Helvetica"/>
              </a:defRPr>
            </a:lvl1pPr>
          </a:lstStyle>
          <a:p>
            <a:pPr lvl="0">
              <a:defRPr b="0" sz="1800">
                <a:solidFill>
                  <a:srgbClr val="000000"/>
                </a:solidFill>
              </a:defRPr>
            </a:pPr>
            <a:r>
              <a:rPr b="1" sz="3800">
                <a:solidFill>
                  <a:srgbClr val="C82506"/>
                </a:solidFill>
              </a:rPr>
              <a:t>Taobao = Amazon + eBay  + Facebook </a:t>
            </a:r>
          </a:p>
        </p:txBody>
      </p:sp>
    </p:spTree>
  </p:cSld>
  <p:clrMapOvr>
    <a:masterClrMapping/>
  </p:clrMapOvr>
  <p:transition spd="slow" advClick="1">
    <p:push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1"/>
                                        </p:tgtEl>
                                        <p:attrNameLst>
                                          <p:attrName>style.visibility</p:attrName>
                                        </p:attrNameLst>
                                      </p:cBhvr>
                                      <p:to>
                                        <p:strVal val="visible"/>
                                      </p:to>
                                    </p:set>
                                    <p:animEffect filter="fade" transition="in">
                                      <p:cBhvr>
                                        <p:cTn id="7" dur="1000"/>
                                        <p:tgtEl>
                                          <p:spTgt spid="51"/>
                                        </p:tgtEl>
                                      </p:cBhvr>
                                    </p:animEffect>
                                  </p:childTnLst>
                                </p:cTn>
                              </p:par>
                            </p:childTnLst>
                          </p:cTn>
                        </p:par>
                        <p:par>
                          <p:cTn id="8" fill="hold">
                            <p:stCondLst>
                              <p:cond delay="1000"/>
                            </p:stCondLst>
                            <p:childTnLst>
                              <p:par>
                                <p:cTn id="9" nodeType="afterEffect" presetClass="entr" presetSubtype="8" presetID="2" grpId="2" fill="hold">
                                  <p:stCondLst>
                                    <p:cond delay="0"/>
                                  </p:stCondLst>
                                  <p:iterate type="el" backwards="0">
                                    <p:tmAbs val="0"/>
                                  </p:iterate>
                                  <p:childTnLst>
                                    <p:set>
                                      <p:cBhvr>
                                        <p:cTn id="10" fill="hold"/>
                                        <p:tgtEl>
                                          <p:spTgt spid="52"/>
                                        </p:tgtEl>
                                        <p:attrNameLst>
                                          <p:attrName>style.visibility</p:attrName>
                                        </p:attrNameLst>
                                      </p:cBhvr>
                                      <p:to>
                                        <p:strVal val="visible"/>
                                      </p:to>
                                    </p:set>
                                    <p:anim calcmode="lin" valueType="num">
                                      <p:cBhvr>
                                        <p:cTn id="11" dur="1000" fill="hold"/>
                                        <p:tgtEl>
                                          <p:spTgt spid="52"/>
                                        </p:tgtEl>
                                        <p:attrNameLst>
                                          <p:attrName>ppt_x</p:attrName>
                                        </p:attrNameLst>
                                      </p:cBhvr>
                                      <p:tavLst>
                                        <p:tav tm="0">
                                          <p:val>
                                            <p:strVal val="0-#ppt_w/2"/>
                                          </p:val>
                                        </p:tav>
                                        <p:tav tm="100000">
                                          <p:val>
                                            <p:strVal val="#ppt_x"/>
                                          </p:val>
                                        </p:tav>
                                      </p:tavLst>
                                    </p:anim>
                                    <p:anim calcmode="lin" valueType="num">
                                      <p:cBhvr>
                                        <p:cTn id="12" dur="1000" fill="hold"/>
                                        <p:tgtEl>
                                          <p:spTgt spid="5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nodeType="afterEffect" presetClass="entr" presetSubtype="8" presetID="22" grpId="3" fill="hold">
                                  <p:stCondLst>
                                    <p:cond delay="0"/>
                                  </p:stCondLst>
                                  <p:iterate type="el" backwards="0">
                                    <p:tmAbs val="0"/>
                                  </p:iterate>
                                  <p:childTnLst>
                                    <p:set>
                                      <p:cBhvr>
                                        <p:cTn id="15" fill="hold"/>
                                        <p:tgtEl>
                                          <p:spTgt spid="49"/>
                                        </p:tgtEl>
                                        <p:attrNameLst>
                                          <p:attrName>style.visibility</p:attrName>
                                        </p:attrNameLst>
                                      </p:cBhvr>
                                      <p:to>
                                        <p:strVal val="visible"/>
                                      </p:to>
                                    </p:set>
                                    <p:animEffect filter="wipe(left)" transition="in">
                                      <p:cBhvr>
                                        <p:cTn id="16" dur="1000"/>
                                        <p:tgtEl>
                                          <p:spTgt spid="49"/>
                                        </p:tgtEl>
                                      </p:cBhvr>
                                    </p:animEffect>
                                  </p:childTnLst>
                                </p:cTn>
                              </p:par>
                            </p:childTnLst>
                          </p:cTn>
                        </p:par>
                        <p:par>
                          <p:cTn id="17" fill="hold">
                            <p:stCondLst>
                              <p:cond delay="3000"/>
                            </p:stCondLst>
                            <p:childTnLst>
                              <p:par>
                                <p:cTn id="18" nodeType="afterEffect" presetClass="entr" presetSubtype="8" presetID="17" grpId="4" fill="hold">
                                  <p:stCondLst>
                                    <p:cond delay="0"/>
                                  </p:stCondLst>
                                  <p:iterate type="el" backwards="0">
                                    <p:tmAbs val="0"/>
                                  </p:iterate>
                                  <p:childTnLst>
                                    <p:set>
                                      <p:cBhvr>
                                        <p:cTn id="19" fill="hold"/>
                                        <p:tgtEl>
                                          <p:spTgt spid="50"/>
                                        </p:tgtEl>
                                        <p:attrNameLst>
                                          <p:attrName>style.visibility</p:attrName>
                                        </p:attrNameLst>
                                      </p:cBhvr>
                                      <p:to>
                                        <p:strVal val="visible"/>
                                      </p:to>
                                    </p:set>
                                    <p:anim calcmode="lin" valueType="num">
                                      <p:cBhvr>
                                        <p:cTn id="20" dur="1000" fill="hold"/>
                                        <p:tgtEl>
                                          <p:spTgt spid="50"/>
                                        </p:tgtEl>
                                        <p:attrNameLst>
                                          <p:attrName>ppt_x</p:attrName>
                                        </p:attrNameLst>
                                      </p:cBhvr>
                                      <p:tavLst>
                                        <p:tav tm="0">
                                          <p:val>
                                            <p:strVal val="#ppt_x-#ppt_w/2"/>
                                          </p:val>
                                        </p:tav>
                                        <p:tav tm="100000">
                                          <p:val>
                                            <p:strVal val="#ppt_x"/>
                                          </p:val>
                                        </p:tav>
                                      </p:tavLst>
                                    </p:anim>
                                    <p:anim calcmode="lin" valueType="num">
                                      <p:cBhvr>
                                        <p:cTn id="21" dur="1000" fill="hold"/>
                                        <p:tgtEl>
                                          <p:spTgt spid="50"/>
                                        </p:tgtEl>
                                        <p:attrNameLst>
                                          <p:attrName>ppt_y</p:attrName>
                                        </p:attrNameLst>
                                      </p:cBhvr>
                                      <p:tavLst>
                                        <p:tav tm="0">
                                          <p:val>
                                            <p:strVal val="#ppt_y"/>
                                          </p:val>
                                        </p:tav>
                                        <p:tav tm="100000">
                                          <p:val>
                                            <p:strVal val="#ppt_y"/>
                                          </p:val>
                                        </p:tav>
                                      </p:tavLst>
                                    </p:anim>
                                    <p:anim calcmode="lin" valueType="num">
                                      <p:cBhvr>
                                        <p:cTn id="22" dur="1000" fill="hold"/>
                                        <p:tgtEl>
                                          <p:spTgt spid="50"/>
                                        </p:tgtEl>
                                        <p:attrNameLst>
                                          <p:attrName>ppt_w</p:attrName>
                                        </p:attrNameLst>
                                      </p:cBhvr>
                                      <p:tavLst>
                                        <p:tav tm="0">
                                          <p:val>
                                            <p:fltVal val="0"/>
                                          </p:val>
                                        </p:tav>
                                        <p:tav tm="100000">
                                          <p:val>
                                            <p:strVal val="#ppt_w"/>
                                          </p:val>
                                        </p:tav>
                                      </p:tavLst>
                                    </p:anim>
                                    <p:anim calcmode="lin" valueType="num">
                                      <p:cBhvr>
                                        <p:cTn id="23" dur="1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xit" presetSubtype="2" presetID="2" grpId="5" fill="hold">
                                  <p:stCondLst>
                                    <p:cond delay="0"/>
                                  </p:stCondLst>
                                  <p:iterate type="el" backwards="0">
                                    <p:tmAbs val="0"/>
                                  </p:iterate>
                                  <p:childTnLst>
                                    <p:anim calcmode="lin" valueType="num">
                                      <p:cBhvr>
                                        <p:cTn id="27" dur="1000" fill="hold"/>
                                        <p:tgtEl>
                                          <p:spTgt spid="50"/>
                                        </p:tgtEl>
                                        <p:attrNameLst>
                                          <p:attrName>ppt_x</p:attrName>
                                        </p:attrNameLst>
                                      </p:cBhvr>
                                      <p:tavLst>
                                        <p:tav tm="0">
                                          <p:val>
                                            <p:strVal val="ppt_x"/>
                                          </p:val>
                                        </p:tav>
                                        <p:tav tm="100000">
                                          <p:val>
                                            <p:strVal val="1+ppt_w/2"/>
                                          </p:val>
                                        </p:tav>
                                      </p:tavLst>
                                    </p:anim>
                                    <p:anim calcmode="lin" valueType="num">
                                      <p:cBhvr>
                                        <p:cTn id="28" dur="1000" fill="hold"/>
                                        <p:tgtEl>
                                          <p:spTgt spid="50"/>
                                        </p:tgtEl>
                                        <p:attrNameLst>
                                          <p:attrName>ppt_y</p:attrName>
                                        </p:attrNameLst>
                                      </p:cBhvr>
                                      <p:tavLst>
                                        <p:tav tm="0">
                                          <p:val>
                                            <p:strVal val="ppt_y"/>
                                          </p:val>
                                        </p:tav>
                                        <p:tav tm="100000">
                                          <p:val>
                                            <p:strVal val="ppt_y"/>
                                          </p:val>
                                        </p:tav>
                                      </p:tavLst>
                                    </p:anim>
                                    <p:set>
                                      <p:cBhvr>
                                        <p:cTn id="29" fill="hold">
                                          <p:stCondLst>
                                            <p:cond delay="999"/>
                                          </p:stCondLst>
                                        </p:cTn>
                                        <p:tgtEl>
                                          <p:spTgt spid="50"/>
                                        </p:tgtEl>
                                        <p:attrNameLst>
                                          <p:attrName>style.visibility</p:attrName>
                                        </p:attrNameLst>
                                      </p:cBhvr>
                                      <p:to>
                                        <p:strVal val="hidden"/>
                                      </p:to>
                                    </p:set>
                                  </p:childTnLst>
                                </p:cTn>
                              </p:par>
                            </p:childTnLst>
                          </p:cTn>
                        </p:par>
                        <p:par>
                          <p:cTn id="30" fill="hold">
                            <p:stCondLst>
                              <p:cond delay="1000"/>
                            </p:stCondLst>
                            <p:childTnLst>
                              <p:par>
                                <p:cTn id="31" nodeType="afterEffect" presetClass="exit" presetSubtype="0" presetID="9" grpId="6" fill="hold">
                                  <p:stCondLst>
                                    <p:cond delay="0"/>
                                  </p:stCondLst>
                                  <p:iterate type="el" backwards="0">
                                    <p:tmAbs val="0"/>
                                  </p:iterate>
                                  <p:childTnLst>
                                    <p:animEffect filter="dissolve" transition="out">
                                      <p:cBhvr>
                                        <p:cTn id="32" dur="750" fill="hold"/>
                                        <p:tgtEl>
                                          <p:spTgt spid="52"/>
                                        </p:tgtEl>
                                      </p:cBhvr>
                                    </p:animEffect>
                                    <p:set>
                                      <p:cBhvr>
                                        <p:cTn id="33" fill="hold">
                                          <p:stCondLst>
                                            <p:cond delay="749"/>
                                          </p:stCondLst>
                                        </p:cTn>
                                        <p:tgtEl>
                                          <p:spTgt spid="52"/>
                                        </p:tgtEl>
                                        <p:attrNameLst>
                                          <p:attrName>style.visibility</p:attrName>
                                        </p:attrNameLst>
                                      </p:cBhvr>
                                      <p:to>
                                        <p:strVal val="hidden"/>
                                      </p:to>
                                    </p:set>
                                  </p:childTnLst>
                                </p:cTn>
                              </p:par>
                            </p:childTnLst>
                          </p:cTn>
                        </p:par>
                        <p:par>
                          <p:cTn id="34" fill="hold">
                            <p:stCondLst>
                              <p:cond delay="1750"/>
                            </p:stCondLst>
                            <p:childTnLst>
                              <p:par>
                                <p:cTn id="35" nodeType="afterEffect" presetClass="exit" presetSubtype="0" presetID="9" grpId="7" fill="hold">
                                  <p:stCondLst>
                                    <p:cond delay="0"/>
                                  </p:stCondLst>
                                  <p:iterate type="el" backwards="0">
                                    <p:tmAbs val="0"/>
                                  </p:iterate>
                                  <p:childTnLst>
                                    <p:animEffect filter="dissolve" transition="out">
                                      <p:cBhvr>
                                        <p:cTn id="36" dur="1000" fill="hold"/>
                                        <p:tgtEl>
                                          <p:spTgt spid="51"/>
                                        </p:tgtEl>
                                      </p:cBhvr>
                                    </p:animEffect>
                                    <p:set>
                                      <p:cBhvr>
                                        <p:cTn id="37" fill="hold">
                                          <p:stCondLst>
                                            <p:cond delay="999"/>
                                          </p:stCondLst>
                                        </p:cTn>
                                        <p:tgtEl>
                                          <p:spTgt spid="51"/>
                                        </p:tgtEl>
                                        <p:attrNameLst>
                                          <p:attrName>style.visibility</p:attrName>
                                        </p:attrNameLst>
                                      </p:cBhvr>
                                      <p:to>
                                        <p:strVal val="hidden"/>
                                      </p:to>
                                    </p:set>
                                  </p:childTnLst>
                                </p:cTn>
                              </p:par>
                            </p:childTnLst>
                          </p:cTn>
                        </p:par>
                        <p:par>
                          <p:cTn id="38" fill="hold">
                            <p:stCondLst>
                              <p:cond delay="2750"/>
                            </p:stCondLst>
                            <p:childTnLst>
                              <p:par>
                                <p:cTn id="39" nodeType="afterEffect" presetClass="exit" presetSubtype="0" presetID="9" grpId="8" fill="hold">
                                  <p:stCondLst>
                                    <p:cond delay="0"/>
                                  </p:stCondLst>
                                  <p:iterate type="el" backwards="0">
                                    <p:tmAbs val="0"/>
                                  </p:iterate>
                                  <p:childTnLst>
                                    <p:animEffect filter="dissolve" transition="out">
                                      <p:cBhvr>
                                        <p:cTn id="40" dur="1500" fill="hold"/>
                                        <p:tgtEl>
                                          <p:spTgt spid="49"/>
                                        </p:tgtEl>
                                      </p:cBhvr>
                                    </p:animEffect>
                                    <p:set>
                                      <p:cBhvr>
                                        <p:cTn id="41" fill="hold">
                                          <p:stCondLst>
                                            <p:cond delay="1499"/>
                                          </p:stCondLst>
                                        </p:cTn>
                                        <p:tgtEl>
                                          <p:spTgt spid="49"/>
                                        </p:tgtEl>
                                        <p:attrNameLst>
                                          <p:attrName>style.visibility</p:attrName>
                                        </p:attrNameLst>
                                      </p:cBhvr>
                                      <p:to>
                                        <p:strVal val="hidden"/>
                                      </p:to>
                                    </p:set>
                                  </p:childTnLst>
                                </p:cTn>
                              </p:par>
                            </p:childTnLst>
                          </p:cTn>
                        </p:par>
                        <p:par>
                          <p:cTn id="42" fill="hold">
                            <p:stCondLst>
                              <p:cond delay="4250"/>
                            </p:stCondLst>
                            <p:childTnLst>
                              <p:par>
                                <p:cTn id="43" nodeType="afterEffect" presetClass="entr" presetSubtype="0" presetID="9" grpId="9" fill="hold">
                                  <p:stCondLst>
                                    <p:cond delay="0"/>
                                  </p:stCondLst>
                                  <p:iterate type="el" backwards="0">
                                    <p:tmAbs val="0"/>
                                  </p:iterate>
                                  <p:childTnLst>
                                    <p:set>
                                      <p:cBhvr>
                                        <p:cTn id="44" fill="hold"/>
                                        <p:tgtEl>
                                          <p:spTgt spid="53"/>
                                        </p:tgtEl>
                                        <p:attrNameLst>
                                          <p:attrName>style.visibility</p:attrName>
                                        </p:attrNameLst>
                                      </p:cBhvr>
                                      <p:to>
                                        <p:strVal val="visible"/>
                                      </p:to>
                                    </p:set>
                                    <p:animEffect filter="dissolve" transition="in">
                                      <p:cBhvr>
                                        <p:cTn id="45" dur="10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3"/>
      <p:bldP build="whole" bldLvl="1" animBg="1" rev="0" advAuto="0" spid="52" grpId="6"/>
      <p:bldP build="whole" bldLvl="1" animBg="1" rev="0" advAuto="0" spid="53" grpId="9"/>
      <p:bldP build="whole" bldLvl="1" animBg="1" rev="0" advAuto="0" spid="51" grpId="1"/>
      <p:bldP build="whole" bldLvl="1" animBg="1" rev="0" advAuto="0" spid="49" grpId="8"/>
      <p:bldP build="whole" bldLvl="1" animBg="1" rev="0" advAuto="0" spid="50" grpId="4"/>
      <p:bldP build="whole" bldLvl="1" animBg="1" rev="0" advAuto="0" spid="50" grpId="5"/>
      <p:bldP build="whole" bldLvl="1" animBg="1" rev="0" advAuto="0" spid="52" grpId="2"/>
      <p:bldP build="whole" bldLvl="1" animBg="1" rev="0" advAuto="0" spid="51" grpId="7"/>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5" name="Chart 55"/>
          <p:cNvGraphicFramePr/>
          <p:nvPr/>
        </p:nvGraphicFramePr>
        <p:xfrm>
          <a:off x="569507" y="74662"/>
          <a:ext cx="5866824" cy="4454820"/>
        </p:xfrm>
        <a:graphic xmlns:a="http://schemas.openxmlformats.org/drawingml/2006/main">
          <a:graphicData uri="http://schemas.openxmlformats.org/drawingml/2006/chart">
            <c:chart xmlns:c="http://schemas.openxmlformats.org/drawingml/2006/chart" r:id="rId2"/>
          </a:graphicData>
        </a:graphic>
      </p:graphicFrame>
      <p:sp>
        <p:nvSpPr>
          <p:cNvPr id="56" name="Shape 56"/>
          <p:cNvSpPr/>
          <p:nvPr/>
        </p:nvSpPr>
        <p:spPr>
          <a:xfrm>
            <a:off x="8966937" y="6175768"/>
            <a:ext cx="3324557"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The growth of </a:t>
            </a:r>
            <a:endParaRPr sz="3800">
              <a:solidFill>
                <a:srgbClr val="FFFFFF"/>
              </a:solidFill>
            </a:endParaRPr>
          </a:p>
          <a:p>
            <a:pPr lvl="0">
              <a:defRPr sz="1800">
                <a:solidFill>
                  <a:srgbClr val="000000"/>
                </a:solidFill>
              </a:defRPr>
            </a:pPr>
            <a:r>
              <a:rPr sz="3800">
                <a:solidFill>
                  <a:srgbClr val="FFFFFF"/>
                </a:solidFill>
              </a:rPr>
              <a:t>Taobao</a:t>
            </a:r>
          </a:p>
        </p:txBody>
      </p:sp>
      <p:sp>
        <p:nvSpPr>
          <p:cNvPr id="57" name="Shape 57"/>
          <p:cNvSpPr/>
          <p:nvPr/>
        </p:nvSpPr>
        <p:spPr>
          <a:xfrm rot="21592476">
            <a:off x="6713817" y="804888"/>
            <a:ext cx="5245004" cy="193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vl1pPr>
          </a:lstStyle>
          <a:p>
            <a:pPr lvl="0">
              <a:defRPr sz="1800">
                <a:solidFill>
                  <a:srgbClr val="000000"/>
                </a:solidFill>
              </a:defRPr>
            </a:pPr>
            <a:r>
              <a:rPr sz="6000">
                <a:solidFill>
                  <a:srgbClr val="FFFFFF"/>
                </a:solidFill>
              </a:rPr>
              <a:t>The registered users of Alipay</a:t>
            </a:r>
          </a:p>
        </p:txBody>
      </p:sp>
      <p:sp>
        <p:nvSpPr>
          <p:cNvPr id="58" name="Shape 58"/>
          <p:cNvSpPr/>
          <p:nvPr/>
        </p:nvSpPr>
        <p:spPr>
          <a:xfrm>
            <a:off x="7000886" y="3041545"/>
            <a:ext cx="424149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6 years =180 times</a:t>
            </a:r>
          </a:p>
        </p:txBody>
      </p:sp>
      <p:pic>
        <p:nvPicPr>
          <p:cNvPr id="59" name="IMG_0032.jpeg"/>
          <p:cNvPicPr/>
          <p:nvPr/>
        </p:nvPicPr>
        <p:blipFill>
          <a:blip r:embed="rId3">
            <a:extLst/>
          </a:blip>
          <a:stretch>
            <a:fillRect/>
          </a:stretch>
        </p:blipFill>
        <p:spPr>
          <a:xfrm rot="3148">
            <a:off x="221369" y="4886250"/>
            <a:ext cx="8034234" cy="406465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prism dir="l"/>
      </p:transition>
    </mc:Choice>
    <mc:Fallback>
      <p:transition xmlns:p14="http://schemas.microsoft.com/office/powerpoint/2010/main" spd="med" advClick="1">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4" presetID="22" grpId="3" fill="hold">
                                  <p:stCondLst>
                                    <p:cond delay="0"/>
                                  </p:stCondLst>
                                  <p:iterate type="el" backwards="0">
                                    <p:tmAbs val="0"/>
                                  </p:iterate>
                                  <p:childTnLst>
                                    <p:set>
                                      <p:cBhvr>
                                        <p:cTn id="14" fill="hold"/>
                                        <p:tgtEl>
                                          <p:spTgt spid="58"/>
                                        </p:tgtEl>
                                        <p:attrNameLst>
                                          <p:attrName>style.visibility</p:attrName>
                                        </p:attrNameLst>
                                      </p:cBhvr>
                                      <p:to>
                                        <p:strVal val="visible"/>
                                      </p:to>
                                    </p:set>
                                    <p:animEffect filter="wipe(down)" transition="in">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5" presetID="3" grpId="4" fill="hold">
                                  <p:stCondLst>
                                    <p:cond delay="0"/>
                                  </p:stCondLst>
                                  <p:iterate type="el" backwards="0">
                                    <p:tmAbs val="0"/>
                                  </p:iterate>
                                  <p:childTnLst>
                                    <p:set>
                                      <p:cBhvr>
                                        <p:cTn id="19" fill="hold"/>
                                        <p:tgtEl>
                                          <p:spTgt spid="56"/>
                                        </p:tgtEl>
                                        <p:attrNameLst>
                                          <p:attrName>style.visibility</p:attrName>
                                        </p:attrNameLst>
                                      </p:cBhvr>
                                      <p:to>
                                        <p:strVal val="visible"/>
                                      </p:to>
                                    </p:set>
                                    <p:animEffect filter="blinds(vertical)" transition="in">
                                      <p:cBhvr>
                                        <p:cTn id="20" dur="10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5" fill="hold">
                                  <p:stCondLst>
                                    <p:cond delay="0"/>
                                  </p:stCondLst>
                                  <p:iterate type="el" backwards="0">
                                    <p:tmAbs val="0"/>
                                  </p:iterate>
                                  <p:childTnLst>
                                    <p:set>
                                      <p:cBhvr>
                                        <p:cTn id="24" fill="hold"/>
                                        <p:tgtEl>
                                          <p:spTgt spid="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2"/>
      <p:bldP build="whole" bldLvl="1" animBg="1" rev="0" advAuto="0" spid="56" grpId="4"/>
      <p:bldP build="whole" bldLvl="1" animBg="1" rev="0" advAuto="0" spid="58" grpId="3"/>
      <p:bldP build="whole" bldLvl="1" animBg="1" rev="0" advAuto="0" spid="55" grpId="1"/>
      <p:bldP build="whole" bldLvl="1" animBg="1" rev="0" advAuto="0" spid="59" grpId="5"/>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body" idx="1"/>
          </p:nvPr>
        </p:nvSpPr>
        <p:spPr>
          <a:xfrm>
            <a:off x="1963744" y="2117045"/>
            <a:ext cx="9077312" cy="6410411"/>
          </a:xfrm>
          <a:prstGeom prst="rect">
            <a:avLst/>
          </a:prstGeom>
        </p:spPr>
        <p:txBody>
          <a:bodyPr/>
          <a:lstStyle/>
          <a:p>
            <a:pPr lvl="0" marL="425195" indent="-425195" defTabSz="543305">
              <a:spcBef>
                <a:spcPts val="3900"/>
              </a:spcBef>
              <a:defRPr sz="1800">
                <a:solidFill>
                  <a:srgbClr val="000000"/>
                </a:solidFill>
              </a:defRPr>
            </a:pPr>
            <a:r>
              <a:rPr sz="3534">
                <a:solidFill>
                  <a:srgbClr val="FFFFFF"/>
                </a:solidFill>
              </a:rPr>
              <a:t>Nov11, 2011   8 minutes = 100millions RMB.                     24h= 3.36 billion RMB</a:t>
            </a:r>
            <a:endParaRPr sz="3534">
              <a:solidFill>
                <a:srgbClr val="FFFFFF"/>
              </a:solidFill>
            </a:endParaRPr>
          </a:p>
          <a:p>
            <a:pPr lvl="0" marL="425195" indent="-425195" defTabSz="543305">
              <a:spcBef>
                <a:spcPts val="3900"/>
              </a:spcBef>
              <a:defRPr sz="1800">
                <a:solidFill>
                  <a:srgbClr val="000000"/>
                </a:solidFill>
              </a:defRPr>
            </a:pPr>
            <a:r>
              <a:rPr sz="3534">
                <a:solidFill>
                  <a:srgbClr val="FFFFFF"/>
                </a:solidFill>
              </a:rPr>
              <a:t>Nov11, 2012  8h= 5 billion RMB.                           24h= 19.1 billion RMB </a:t>
            </a:r>
            <a:endParaRPr sz="3534">
              <a:solidFill>
                <a:srgbClr val="FFFFFF"/>
              </a:solidFill>
            </a:endParaRPr>
          </a:p>
          <a:p>
            <a:pPr lvl="0" marL="425195" indent="-425195" defTabSz="543305">
              <a:spcBef>
                <a:spcPts val="3900"/>
              </a:spcBef>
              <a:defRPr sz="1800">
                <a:solidFill>
                  <a:srgbClr val="000000"/>
                </a:solidFill>
              </a:defRPr>
            </a:pPr>
            <a:r>
              <a:rPr sz="3534">
                <a:solidFill>
                  <a:srgbClr val="FFFFFF"/>
                </a:solidFill>
              </a:rPr>
              <a:t>Nov11, 2013  6 minutes =1 billion RMB.                   24h= 35 billion RMB</a:t>
            </a:r>
            <a:endParaRPr sz="3534">
              <a:solidFill>
                <a:srgbClr val="FFFFFF"/>
              </a:solidFill>
            </a:endParaRPr>
          </a:p>
          <a:p>
            <a:pPr lvl="0" marL="425195" indent="-425195" defTabSz="543305">
              <a:spcBef>
                <a:spcPts val="3900"/>
              </a:spcBef>
              <a:defRPr sz="1800">
                <a:solidFill>
                  <a:srgbClr val="000000"/>
                </a:solidFill>
              </a:defRPr>
            </a:pPr>
            <a:r>
              <a:rPr sz="3534">
                <a:solidFill>
                  <a:srgbClr val="FFFFFF"/>
                </a:solidFill>
              </a:rPr>
              <a:t>2011  1 year = 610 billion RMB</a:t>
            </a:r>
            <a:endParaRPr sz="3534">
              <a:solidFill>
                <a:srgbClr val="FFFFFF"/>
              </a:solidFill>
            </a:endParaRPr>
          </a:p>
          <a:p>
            <a:pPr lvl="0" marL="425195" indent="-425195" defTabSz="543305">
              <a:spcBef>
                <a:spcPts val="3900"/>
              </a:spcBef>
              <a:defRPr sz="1800">
                <a:solidFill>
                  <a:srgbClr val="000000"/>
                </a:solidFill>
              </a:defRPr>
            </a:pPr>
            <a:r>
              <a:rPr sz="3534">
                <a:solidFill>
                  <a:srgbClr val="FFFFFF"/>
                </a:solidFill>
              </a:rPr>
              <a:t>2013  1year  = over 1000 billion RMB</a:t>
            </a:r>
          </a:p>
        </p:txBody>
      </p:sp>
      <p:sp>
        <p:nvSpPr>
          <p:cNvPr id="62" name="Shape 62"/>
          <p:cNvSpPr/>
          <p:nvPr/>
        </p:nvSpPr>
        <p:spPr>
          <a:xfrm>
            <a:off x="1156407" y="395390"/>
            <a:ext cx="10691986"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solidFill>
                  <a:srgbClr val="000000"/>
                </a:solidFill>
              </a:defRPr>
            </a:pPr>
            <a:r>
              <a:rPr b="1" sz="3800">
                <a:solidFill>
                  <a:srgbClr val="C82506"/>
                </a:solidFill>
                <a:latin typeface="Helvetica"/>
                <a:ea typeface="Helvetica"/>
                <a:cs typeface="Helvetica"/>
                <a:sym typeface="Helvetica"/>
              </a:rPr>
              <a:t>Gross merchandise volume (GMV) of Taobao Marketplace and </a:t>
            </a:r>
            <a:r>
              <a:rPr b="1" sz="3800" u="sng">
                <a:solidFill>
                  <a:srgbClr val="C82506"/>
                </a:solidFill>
                <a:latin typeface="Helvetica"/>
                <a:ea typeface="Helvetica"/>
                <a:cs typeface="Helvetica"/>
                <a:sym typeface="Helvetica"/>
                <a:hlinkClick r:id="rId2" invalidUrl="" action="" tgtFrame="" tooltip="" history="1" highlightClick="0" endSnd="0"/>
              </a:rPr>
              <a:t>tmall.com</a:t>
            </a:r>
          </a:p>
        </p:txBody>
      </p:sp>
      <p:pic>
        <p:nvPicPr>
          <p:cNvPr id="63" name="IMG_0323.jpeg"/>
          <p:cNvPicPr/>
          <p:nvPr/>
        </p:nvPicPr>
        <p:blipFill>
          <a:blip r:embed="rId3">
            <a:extLst/>
          </a:blip>
          <a:stretch>
            <a:fillRect/>
          </a:stretch>
        </p:blipFill>
        <p:spPr>
          <a:xfrm rot="20653572">
            <a:off x="4015728" y="2676135"/>
            <a:ext cx="5012599" cy="50125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prism dir="l"/>
      </p:transition>
    </mc:Choice>
    <mc:Fallback>
      <p:transition xmlns:p14="http://schemas.microsoft.com/office/powerpoint/2010/main" spd="med" advClick="1">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wipe(left)" transition="in">
                                      <p:cBhvr>
                                        <p:cTn id="7" dur="1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 grpId="2" fill="hold">
                                  <p:stCondLst>
                                    <p:cond delay="0"/>
                                  </p:stCondLst>
                                  <p:iterate type="el" backwards="0">
                                    <p:tmAbs val="0"/>
                                  </p:iterate>
                                  <p:childTnLst>
                                    <p:set>
                                      <p:cBhvr>
                                        <p:cTn id="11" fill="hold"/>
                                        <p:tgtEl>
                                          <p:spTgt spid="61"/>
                                        </p:tgtEl>
                                        <p:attrNameLst>
                                          <p:attrName>style.visibility</p:attrName>
                                        </p:attrNameLst>
                                      </p:cBhvr>
                                      <p:to>
                                        <p:strVal val="visible"/>
                                      </p:to>
                                    </p:set>
                                    <p:anim calcmode="lin" valueType="num">
                                      <p:cBhvr>
                                        <p:cTn id="12" dur="1500" fill="hold"/>
                                        <p:tgtEl>
                                          <p:spTgt spid="61"/>
                                        </p:tgtEl>
                                        <p:attrNameLst>
                                          <p:attrName>ppt_x</p:attrName>
                                        </p:attrNameLst>
                                      </p:cBhvr>
                                      <p:tavLst>
                                        <p:tav tm="0">
                                          <p:val>
                                            <p:strVal val="#ppt_x"/>
                                          </p:val>
                                        </p:tav>
                                        <p:tav tm="100000">
                                          <p:val>
                                            <p:strVal val="#ppt_x"/>
                                          </p:val>
                                        </p:tav>
                                      </p:tavLst>
                                    </p:anim>
                                    <p:anim calcmode="lin" valueType="num">
                                      <p:cBhvr>
                                        <p:cTn id="13" dur="1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5" grpId="3" fill="hold">
                                  <p:stCondLst>
                                    <p:cond delay="0"/>
                                  </p:stCondLst>
                                  <p:iterate type="el" backwards="0">
                                    <p:tmAbs val="0"/>
                                  </p:iterate>
                                  <p:childTnLst>
                                    <p:set>
                                      <p:cBhvr>
                                        <p:cTn id="17" fill="hold"/>
                                        <p:tgtEl>
                                          <p:spTgt spid="63"/>
                                        </p:tgtEl>
                                        <p:attrNameLst>
                                          <p:attrName>style.visibility</p:attrName>
                                        </p:attrNameLst>
                                      </p:cBhvr>
                                      <p:to>
                                        <p:strVal val="visible"/>
                                      </p:to>
                                    </p:set>
                                    <p:anim calcmode="lin" valueType="num">
                                      <p:cBhvr>
                                        <p:cTn id="18" dur="1000" fill="hold"/>
                                        <p:tgtEl>
                                          <p:spTgt spid="63"/>
                                        </p:tgtEl>
                                        <p:attrNameLst>
                                          <p:attrName>ppt_w</p:attrName>
                                        </p:attrNameLst>
                                      </p:cBhvr>
                                      <p:tavLst>
                                        <p:tav tm="0">
                                          <p:val>
                                            <p:fltVal val="0"/>
                                          </p:val>
                                        </p:tav>
                                        <p:tav tm="100000">
                                          <p:val>
                                            <p:strVal val="#ppt_w"/>
                                          </p:val>
                                        </p:tav>
                                      </p:tavLst>
                                    </p:anim>
                                    <p:anim calcmode="lin" valueType="num">
                                      <p:cBhvr>
                                        <p:cTn id="19" dur="1000" fill="hold"/>
                                        <p:tgtEl>
                                          <p:spTgt spid="63"/>
                                        </p:tgtEl>
                                        <p:attrNameLst>
                                          <p:attrName>ppt_h</p:attrName>
                                        </p:attrNameLst>
                                      </p:cBhvr>
                                      <p:tavLst>
                                        <p:tav tm="0">
                                          <p:val>
                                            <p:fltVal val="0"/>
                                          </p:val>
                                        </p:tav>
                                        <p:tav tm="100000">
                                          <p:val>
                                            <p:strVal val="#ppt_h"/>
                                          </p:val>
                                        </p:tav>
                                      </p:tavLst>
                                    </p:anim>
                                    <p:anim calcmode="lin" valueType="num">
                                      <p:cBhvr>
                                        <p:cTn id="20"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3"/>
      <p:bldP build="whole" bldLvl="1" animBg="1" rev="0" advAuto="0" spid="62" grpId="1"/>
      <p:bldP build="whole" bldLvl="1" animBg="1" rev="0" advAuto="0" spid="61"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952500" y="412750"/>
            <a:ext cx="11099800" cy="2120900"/>
          </a:xfrm>
          <a:prstGeom prst="rect">
            <a:avLst/>
          </a:prstGeom>
        </p:spPr>
        <p:txBody>
          <a:bodyPr/>
          <a:lstStyle/>
          <a:p>
            <a:pPr lvl="0">
              <a:defRPr sz="1800">
                <a:solidFill>
                  <a:srgbClr val="000000"/>
                </a:solidFill>
              </a:defRPr>
            </a:pPr>
            <a:r>
              <a:rPr sz="8000">
                <a:solidFill>
                  <a:srgbClr val="FFFFFF"/>
                </a:solidFill>
              </a:rPr>
              <a:t>Breaking news</a:t>
            </a:r>
          </a:p>
        </p:txBody>
      </p:sp>
      <p:sp>
        <p:nvSpPr>
          <p:cNvPr id="66" name="Shape 66"/>
          <p:cNvSpPr/>
          <p:nvPr>
            <p:ph type="body" idx="1"/>
          </p:nvPr>
        </p:nvSpPr>
        <p:spPr>
          <a:xfrm>
            <a:off x="952500" y="2288781"/>
            <a:ext cx="11099800" cy="6286501"/>
          </a:xfrm>
          <a:prstGeom prst="rect">
            <a:avLst/>
          </a:prstGeom>
        </p:spPr>
        <p:txBody>
          <a:bodyPr/>
          <a:lstStyle/>
          <a:p>
            <a:pPr lvl="0" marL="274320" indent="-274320" defTabSz="350520">
              <a:spcBef>
                <a:spcPts val="2500"/>
              </a:spcBef>
              <a:defRPr sz="1800">
                <a:solidFill>
                  <a:srgbClr val="000000"/>
                </a:solidFill>
              </a:defRPr>
            </a:pPr>
            <a:r>
              <a:rPr sz="2280">
                <a:solidFill>
                  <a:srgbClr val="FFFFFF"/>
                </a:solidFill>
              </a:rPr>
              <a:t>Chinese Internet company Alibaba filed its plans for a $1 billion initial public offering. Many had speculated the company would raise more than that. The company did say it might increase the size of its IPO as the process continues before being priced.</a:t>
            </a:r>
            <a:endParaRPr sz="2280">
              <a:solidFill>
                <a:srgbClr val="FFFFFF"/>
              </a:solidFill>
            </a:endParaRPr>
          </a:p>
          <a:p>
            <a:pPr lvl="0" marL="274320" indent="-274320" defTabSz="350520">
              <a:spcBef>
                <a:spcPts val="2500"/>
              </a:spcBef>
              <a:defRPr sz="1800">
                <a:solidFill>
                  <a:srgbClr val="000000"/>
                </a:solidFill>
              </a:defRPr>
            </a:pPr>
            <a:r>
              <a:rPr sz="2280">
                <a:solidFill>
                  <a:srgbClr val="FFFFFF"/>
                </a:solidFill>
              </a:rPr>
              <a:t>Internet IPO	Date	Deal Size $ billions</a:t>
            </a:r>
            <a:endParaRPr sz="2280">
              <a:solidFill>
                <a:srgbClr val="FFFFFF"/>
              </a:solidFill>
            </a:endParaRPr>
          </a:p>
          <a:p>
            <a:pPr lvl="0" marL="274320" indent="-274320" defTabSz="350520">
              <a:spcBef>
                <a:spcPts val="2500"/>
              </a:spcBef>
              <a:defRPr sz="1800">
                <a:solidFill>
                  <a:srgbClr val="000000"/>
                </a:solidFill>
              </a:defRPr>
            </a:pPr>
            <a:r>
              <a:rPr sz="2280">
                <a:solidFill>
                  <a:srgbClr val="FFFFFF"/>
                </a:solidFill>
              </a:rPr>
              <a:t>Facebook	5/17/2012	$16.0</a:t>
            </a:r>
            <a:endParaRPr sz="2280">
              <a:solidFill>
                <a:srgbClr val="FFFFFF"/>
              </a:solidFill>
            </a:endParaRPr>
          </a:p>
          <a:p>
            <a:pPr lvl="0" marL="274320" indent="-274320" defTabSz="350520">
              <a:spcBef>
                <a:spcPts val="2500"/>
              </a:spcBef>
              <a:defRPr sz="1800">
                <a:solidFill>
                  <a:srgbClr val="000000"/>
                </a:solidFill>
              </a:defRPr>
            </a:pPr>
            <a:r>
              <a:rPr sz="2280">
                <a:solidFill>
                  <a:srgbClr val="FFFFFF"/>
                </a:solidFill>
              </a:rPr>
              <a:t>Twitter	11/6/2013	$1.8</a:t>
            </a:r>
            <a:endParaRPr sz="2280">
              <a:solidFill>
                <a:srgbClr val="FFFFFF"/>
              </a:solidFill>
            </a:endParaRPr>
          </a:p>
          <a:p>
            <a:pPr lvl="0" marL="274320" indent="-274320" defTabSz="350520">
              <a:spcBef>
                <a:spcPts val="2500"/>
              </a:spcBef>
              <a:defRPr sz="1800">
                <a:solidFill>
                  <a:srgbClr val="000000"/>
                </a:solidFill>
              </a:defRPr>
            </a:pPr>
            <a:r>
              <a:rPr sz="2280">
                <a:solidFill>
                  <a:srgbClr val="FFFFFF"/>
                </a:solidFill>
              </a:rPr>
              <a:t>Google	8/18/2004	$1.7</a:t>
            </a:r>
            <a:endParaRPr sz="2280">
              <a:solidFill>
                <a:srgbClr val="FFFFFF"/>
              </a:solidFill>
            </a:endParaRPr>
          </a:p>
          <a:p>
            <a:pPr lvl="0" marL="274320" indent="-274320" defTabSz="350520">
              <a:spcBef>
                <a:spcPts val="2500"/>
              </a:spcBef>
              <a:defRPr sz="1800">
                <a:solidFill>
                  <a:srgbClr val="000000"/>
                </a:solidFill>
              </a:defRPr>
            </a:pPr>
            <a:r>
              <a:rPr sz="2280">
                <a:solidFill>
                  <a:srgbClr val="FFFFFF"/>
                </a:solidFill>
              </a:rPr>
              <a:t>Yandex	5/23/2011	$1.3</a:t>
            </a:r>
            <a:endParaRPr sz="2280">
              <a:solidFill>
                <a:srgbClr val="FFFFFF"/>
              </a:solidFill>
            </a:endParaRPr>
          </a:p>
          <a:p>
            <a:pPr lvl="0" marL="274320" indent="-274320" defTabSz="350520">
              <a:spcBef>
                <a:spcPts val="2500"/>
              </a:spcBef>
              <a:defRPr sz="1800">
                <a:solidFill>
                  <a:srgbClr val="000000"/>
                </a:solidFill>
              </a:defRPr>
            </a:pPr>
            <a:r>
              <a:rPr sz="2280">
                <a:solidFill>
                  <a:srgbClr val="FFFFFF"/>
                </a:solidFill>
              </a:rPr>
              <a:t>Infonet	12/15/1999	$1.1</a:t>
            </a:r>
            <a:endParaRPr sz="2280">
              <a:solidFill>
                <a:srgbClr val="FFFFFF"/>
              </a:solidFill>
            </a:endParaRPr>
          </a:p>
          <a:p>
            <a:pPr lvl="0" marL="274320" indent="-274320" defTabSz="350520">
              <a:spcBef>
                <a:spcPts val="2500"/>
              </a:spcBef>
              <a:defRPr sz="1800">
                <a:solidFill>
                  <a:srgbClr val="000000"/>
                </a:solidFill>
              </a:defRPr>
            </a:pPr>
            <a:r>
              <a:rPr sz="2280">
                <a:solidFill>
                  <a:srgbClr val="FFFFFF"/>
                </a:solidFill>
              </a:rPr>
              <a:t>Source: Renaissance Capital</a:t>
            </a:r>
          </a:p>
        </p:txBody>
      </p:sp>
      <p:sp>
        <p:nvSpPr>
          <p:cNvPr id="67" name="Shape 67"/>
          <p:cNvSpPr/>
          <p:nvPr/>
        </p:nvSpPr>
        <p:spPr>
          <a:xfrm>
            <a:off x="6331974" y="5397499"/>
            <a:ext cx="5903487"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800">
                <a:solidFill>
                  <a:srgbClr val="FFFFFF"/>
                </a:solidFill>
              </a:rPr>
              <a:t>$15 ~$20</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65"/>
                                        </p:tgtEl>
                                        <p:attrNameLst>
                                          <p:attrName>style.visibility</p:attrName>
                                        </p:attrNameLst>
                                      </p:cBhvr>
                                      <p:to>
                                        <p:strVal val="visible"/>
                                      </p:to>
                                    </p:set>
                                    <p:animEffect filter="dissolve" transition="in">
                                      <p:cBhvr>
                                        <p:cTn id="7" dur="1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66"/>
                                        </p:tgtEl>
                                        <p:attrNameLst>
                                          <p:attrName>style.visibility</p:attrName>
                                        </p:attrNameLst>
                                      </p:cBhvr>
                                      <p:to>
                                        <p:strVal val="visible"/>
                                      </p:to>
                                    </p:set>
                                    <p:animEffect filter="dissolve" transition="in">
                                      <p:cBhvr>
                                        <p:cTn id="12" dur="30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2" grpId="3" fill="hold">
                                  <p:stCondLst>
                                    <p:cond delay="0"/>
                                  </p:stCondLst>
                                  <p:iterate type="el" backwards="0">
                                    <p:tmAbs val="0"/>
                                  </p:iterate>
                                  <p:childTnLst>
                                    <p:set>
                                      <p:cBhvr>
                                        <p:cTn id="16" fill="hold"/>
                                        <p:tgtEl>
                                          <p:spTgt spid="67"/>
                                        </p:tgtEl>
                                        <p:attrNameLst>
                                          <p:attrName>style.visibility</p:attrName>
                                        </p:attrNameLst>
                                      </p:cBhvr>
                                      <p:to>
                                        <p:strVal val="visible"/>
                                      </p:to>
                                    </p:set>
                                    <p:animEffect filter="wipe(down)" transition="in">
                                      <p:cBhvr>
                                        <p:cTn id="17"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1"/>
      <p:bldP build="whole" bldLvl="1" animBg="1" rev="0" advAuto="0" spid="67" grpId="3"/>
      <p:bldP build="whole" bldLvl="1" animBg="1" rev="0" advAuto="0" spid="66"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nvSpPr>
        <p:spPr>
          <a:xfrm>
            <a:off x="3461292" y="1906903"/>
            <a:ext cx="10464801"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2800">
                <a:latin typeface="Helvetica"/>
                <a:ea typeface="Helvetica"/>
                <a:cs typeface="Helvetica"/>
                <a:sym typeface="Helvetica"/>
              </a:defRPr>
            </a:lvl1pPr>
          </a:lstStyle>
          <a:p>
            <a:pPr lvl="0">
              <a:defRPr b="0" sz="1800">
                <a:solidFill>
                  <a:srgbClr val="000000"/>
                </a:solidFill>
              </a:defRPr>
            </a:pPr>
            <a:r>
              <a:rPr b="1" sz="2800">
                <a:solidFill>
                  <a:srgbClr val="FFFFFF"/>
                </a:solidFill>
              </a:rPr>
              <a:t>–Jack Ma</a:t>
            </a:r>
          </a:p>
        </p:txBody>
      </p:sp>
      <p:sp>
        <p:nvSpPr>
          <p:cNvPr id="70" name="Shape 70"/>
          <p:cNvSpPr/>
          <p:nvPr/>
        </p:nvSpPr>
        <p:spPr>
          <a:xfrm rot="20359140">
            <a:off x="-405092" y="1435590"/>
            <a:ext cx="10464801" cy="184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400"/>
              </a:spcBef>
              <a:defRPr sz="4000"/>
            </a:lvl1pPr>
          </a:lstStyle>
          <a:p>
            <a:pPr lvl="0">
              <a:defRPr sz="1800">
                <a:solidFill>
                  <a:srgbClr val="000000"/>
                </a:solidFill>
              </a:defRPr>
            </a:pPr>
            <a:r>
              <a:rPr sz="4000">
                <a:solidFill>
                  <a:srgbClr val="FFFFFF"/>
                </a:solidFill>
              </a:rPr>
              <a:t>“Man's looks and his talent is always inversely proportional ”(男人的相貌和才华往往成反比）</a:t>
            </a:r>
          </a:p>
        </p:txBody>
      </p:sp>
      <p:pic>
        <p:nvPicPr>
          <p:cNvPr id="71" name="IMG_0033.jpeg"/>
          <p:cNvPicPr/>
          <p:nvPr/>
        </p:nvPicPr>
        <p:blipFill>
          <a:blip r:embed="rId2">
            <a:extLst/>
          </a:blip>
          <a:stretch>
            <a:fillRect/>
          </a:stretch>
        </p:blipFill>
        <p:spPr>
          <a:xfrm>
            <a:off x="6719867" y="2498980"/>
            <a:ext cx="4832720" cy="723699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71"/>
                                        </p:tgtEl>
                                        <p:attrNameLst>
                                          <p:attrName>style.visibility</p:attrName>
                                        </p:attrNameLst>
                                      </p:cBhvr>
                                      <p:to>
                                        <p:strVal val="visible"/>
                                      </p:to>
                                    </p:set>
                                    <p:animEffect filter="dissolve" transition="in">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lt" backwards="0">
                                    <p:tmAbs val="0"/>
                                  </p:iterate>
                                  <p:childTnLst>
                                    <p:set>
                                      <p:cBhvr>
                                        <p:cTn id="11" fill="hold"/>
                                        <p:tgtEl>
                                          <p:spTgt spid="70"/>
                                        </p:tgtEl>
                                        <p:attrNameLst>
                                          <p:attrName>style.visibility</p:attrName>
                                        </p:attrNameLst>
                                      </p:cBhvr>
                                      <p:to>
                                        <p:strVal val="visible"/>
                                      </p:to>
                                    </p:set>
                                  </p:childTnLst>
                                </p:cTn>
                              </p:par>
                            </p:childTnLst>
                          </p:cTn>
                        </p:par>
                        <p:par>
                          <p:cTn id="12" fill="hold">
                            <p:stCondLst>
                              <p:cond delay="0"/>
                            </p:stCondLst>
                            <p:childTnLst>
                              <p:par>
                                <p:cTn id="13" nodeType="afterEffect" presetClass="entr" presetSubtype="0" presetID="1" grpId="3" fill="hold">
                                  <p:stCondLst>
                                    <p:cond delay="0"/>
                                  </p:stCondLst>
                                  <p:iterate type="lt" backwards="0">
                                    <p:tmAbs val="0"/>
                                  </p:iterate>
                                  <p:childTnLst>
                                    <p:set>
                                      <p:cBhvr>
                                        <p:cTn id="14" fill="hold"/>
                                        <p:tgtEl>
                                          <p:spTgt spid="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P build="whole" bldLvl="1" animBg="1" rev="0" advAuto="0" spid="69" grpId="3"/>
      <p:bldP build="whole" bldLvl="1" animBg="1" rev="0" advAuto="0" spid="70" grpId="2"/>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